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334" r:id="rId3"/>
    <p:sldId id="319" r:id="rId4"/>
    <p:sldId id="331" r:id="rId5"/>
    <p:sldId id="330" r:id="rId6"/>
    <p:sldId id="333" r:id="rId7"/>
    <p:sldId id="332" r:id="rId8"/>
    <p:sldId id="361" r:id="rId9"/>
    <p:sldId id="335" r:id="rId10"/>
    <p:sldId id="324" r:id="rId11"/>
    <p:sldId id="378" r:id="rId12"/>
    <p:sldId id="379" r:id="rId13"/>
    <p:sldId id="336" r:id="rId14"/>
    <p:sldId id="337" r:id="rId15"/>
    <p:sldId id="338" r:id="rId16"/>
    <p:sldId id="366" r:id="rId17"/>
    <p:sldId id="326" r:id="rId18"/>
    <p:sldId id="382" r:id="rId19"/>
    <p:sldId id="383" r:id="rId20"/>
    <p:sldId id="384" r:id="rId21"/>
    <p:sldId id="393" r:id="rId22"/>
    <p:sldId id="392" r:id="rId23"/>
    <p:sldId id="391" r:id="rId24"/>
    <p:sldId id="390" r:id="rId25"/>
    <p:sldId id="389" r:id="rId26"/>
    <p:sldId id="388" r:id="rId27"/>
    <p:sldId id="387" r:id="rId28"/>
    <p:sldId id="386" r:id="rId29"/>
    <p:sldId id="385" r:id="rId30"/>
    <p:sldId id="394" r:id="rId31"/>
    <p:sldId id="339" r:id="rId32"/>
    <p:sldId id="312" r:id="rId33"/>
    <p:sldId id="258" r:id="rId34"/>
    <p:sldId id="395" r:id="rId35"/>
    <p:sldId id="289" r:id="rId36"/>
    <p:sldId id="290" r:id="rId37"/>
    <p:sldId id="291" r:id="rId38"/>
    <p:sldId id="292" r:id="rId39"/>
    <p:sldId id="399" r:id="rId40"/>
    <p:sldId id="400" r:id="rId41"/>
    <p:sldId id="294" r:id="rId42"/>
    <p:sldId id="401" r:id="rId43"/>
    <p:sldId id="410" r:id="rId44"/>
    <p:sldId id="295" r:id="rId45"/>
    <p:sldId id="402" r:id="rId46"/>
    <p:sldId id="403" r:id="rId47"/>
    <p:sldId id="406" r:id="rId48"/>
    <p:sldId id="416" r:id="rId49"/>
    <p:sldId id="317" r:id="rId50"/>
    <p:sldId id="304" r:id="rId51"/>
    <p:sldId id="308" r:id="rId52"/>
    <p:sldId id="362" r:id="rId53"/>
    <p:sldId id="327" r:id="rId54"/>
    <p:sldId id="381" r:id="rId55"/>
    <p:sldId id="267" r:id="rId56"/>
    <p:sldId id="413" r:id="rId57"/>
    <p:sldId id="414" r:id="rId58"/>
    <p:sldId id="268" r:id="rId59"/>
    <p:sldId id="412" r:id="rId60"/>
    <p:sldId id="328" r:id="rId61"/>
    <p:sldId id="283" r:id="rId62"/>
    <p:sldId id="408" r:id="rId63"/>
    <p:sldId id="421" r:id="rId64"/>
    <p:sldId id="370" r:id="rId65"/>
    <p:sldId id="419" r:id="rId66"/>
    <p:sldId id="340" r:id="rId67"/>
    <p:sldId id="407" r:id="rId68"/>
    <p:sldId id="415" r:id="rId69"/>
    <p:sldId id="417" r:id="rId70"/>
    <p:sldId id="341" r:id="rId71"/>
    <p:sldId id="342" r:id="rId72"/>
    <p:sldId id="343" r:id="rId73"/>
    <p:sldId id="273" r:id="rId74"/>
    <p:sldId id="345" r:id="rId75"/>
    <p:sldId id="271" r:id="rId76"/>
    <p:sldId id="344" r:id="rId77"/>
    <p:sldId id="346" r:id="rId78"/>
    <p:sldId id="409" r:id="rId79"/>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p:cViewPr varScale="1">
        <p:scale>
          <a:sx n="55" d="100"/>
          <a:sy n="55" d="100"/>
        </p:scale>
        <p:origin x="2250" y="90"/>
      </p:cViewPr>
      <p:guideLst>
        <p:guide orient="horz" pos="288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1.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CABB36-FD0F-4163-A473-5769EEA5BB3C}" type="datetimeFigureOut">
              <a:rPr lang="en-CA" smtClean="0"/>
              <a:pPr/>
              <a:t>2021-05-01</a:t>
            </a:fld>
            <a:endParaRPr lang="en-CA"/>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F08BCA-28E6-4775-BCA7-AD7A81A1DF5C}" type="slidenum">
              <a:rPr lang="en-CA" smtClean="0"/>
              <a:pPr/>
              <a:t>‹#›</a:t>
            </a:fld>
            <a:endParaRPr lang="en-CA"/>
          </a:p>
        </p:txBody>
      </p:sp>
    </p:spTree>
    <p:extLst>
      <p:ext uri="{BB962C8B-B14F-4D97-AF65-F5344CB8AC3E}">
        <p14:creationId xmlns:p14="http://schemas.microsoft.com/office/powerpoint/2010/main" val="286170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F08BCA-28E6-4775-BCA7-AD7A81A1DF5C}" type="slidenum">
              <a:rPr lang="en-CA" smtClean="0"/>
              <a:pPr/>
              <a:t>50</a:t>
            </a:fld>
            <a:endParaRPr lang="en-CA"/>
          </a:p>
        </p:txBody>
      </p:sp>
    </p:spTree>
    <p:extLst>
      <p:ext uri="{BB962C8B-B14F-4D97-AF65-F5344CB8AC3E}">
        <p14:creationId xmlns:p14="http://schemas.microsoft.com/office/powerpoint/2010/main" val="95588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CA"/>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5855B41-3F3B-403E-AEA5-6F88FFA37E8A}" type="datetime1">
              <a:rPr lang="en-CA" smtClean="0"/>
              <a:t>2021-05-01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CDD523A-EBD2-4E98-9A21-0F2CE8C58628}" type="datetime1">
              <a:rPr lang="en-CA" smtClean="0"/>
              <a:t>2021-05-01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5E8EF5A-7544-47FA-9E3A-F6D0D3D89DF1}" type="datetime1">
              <a:rPr lang="en-CA" smtClean="0"/>
              <a:t>2021-05-01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2908A57-8889-47DB-9E02-7CB16AF9A67F}" type="datetime1">
              <a:rPr lang="en-CA" smtClean="0"/>
              <a:t>2021-05-01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93C89E-2B5A-4B03-AC71-88A25C28A6ED}" type="datetime1">
              <a:rPr lang="en-CA" smtClean="0"/>
              <a:t>2021-05-01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7BB7612-21A7-4009-8B3E-E718E76FEEA7}" type="datetime1">
              <a:rPr lang="en-CA" smtClean="0"/>
              <a:t>2021-05-01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645958B-EB03-48C5-8117-BC26E962FAF8}" type="datetime1">
              <a:rPr lang="en-CA" smtClean="0"/>
              <a:t>2021-05-01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ECD8C91-E287-4DBE-BE87-D447D2AC4747}" type="datetime1">
              <a:rPr lang="en-CA" smtClean="0"/>
              <a:t>2021-05-01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0761-FF80-4DDE-AE7D-2365351EEAD7}" type="datetime1">
              <a:rPr lang="en-CA" smtClean="0"/>
              <a:t>2021-05-01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A06E7B-545A-44BD-BAD3-B45F2834316C}" type="datetime1">
              <a:rPr lang="en-CA" smtClean="0"/>
              <a:t>2021-05-01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1D277-9A73-4301-BC8C-5B9A583B8830}" type="datetime1">
              <a:rPr lang="en-CA" smtClean="0"/>
              <a:t>2021-05-01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39F1D8-D09D-4022-8833-F020A9F54C84}"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772F897-E02C-4D16-A063-60556D10EAE8}" type="datetime1">
              <a:rPr lang="en-CA" smtClean="0"/>
              <a:t>2021-05-01</a:t>
            </a:fld>
            <a:endParaRPr lang="en-CA"/>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239F1D8-D09D-4022-8833-F020A9F54C84}"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hyperlink" Target="mailto:executivedirector@monctonminorhockey.ca" TargetMode="External"/><Relationship Id="rId5" Type="http://schemas.openxmlformats.org/officeDocument/2006/relationships/hyperlink" Target="https://www.surveymonkey.com/r/GXPWTRB" TargetMode="Externa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1.png"/><Relationship Id="rId4" Type="http://schemas.openxmlformats.org/officeDocument/2006/relationships/oleObject" Target="../embeddings/oleObject24.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20.jpe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21.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22.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ite1741.goalline.ca/news_images/org_1741/files/MMHA%20AGM%20Minutes%20-%20August%204,%202020.pdf" TargetMode="External"/><Relationship Id="rId3" Type="http://schemas.openxmlformats.org/officeDocument/2006/relationships/oleObject" Target="../embeddings/oleObject6.bin"/><Relationship Id="rId7" Type="http://schemas.openxmlformats.org/officeDocument/2006/relationships/hyperlink" Target="http://site1741.goalline.ca/news_images/org_1741/files/MMHA%20Annual%20General%20Meeting%20Agenda%202021.pdf"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hyperlink" Target="mailto:secretary@monctonminorhockey.ca" TargetMode="External"/><Relationship Id="rId5" Type="http://schemas.openxmlformats.org/officeDocument/2006/relationships/hyperlink" Target="http://monctonminorhockey.ca/news.php?news_id=1922581" TargetMode="Externa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23.emf"/><Relationship Id="rId5" Type="http://schemas.openxmlformats.org/officeDocument/2006/relationships/oleObject" Target="../embeddings/oleObject33.bin"/><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24.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49" y="1858992"/>
            <a:ext cx="5829300" cy="1960033"/>
          </a:xfrm>
        </p:spPr>
        <p:txBody>
          <a:bodyPr/>
          <a:lstStyle/>
          <a:p>
            <a:r>
              <a:rPr lang="en-CA" dirty="0"/>
              <a:t>Annual General Membership Meeting</a:t>
            </a:r>
          </a:p>
        </p:txBody>
      </p:sp>
      <p:sp>
        <p:nvSpPr>
          <p:cNvPr id="3" name="Subtitle 2"/>
          <p:cNvSpPr>
            <a:spLocks noGrp="1"/>
          </p:cNvSpPr>
          <p:nvPr>
            <p:ph type="subTitle" idx="1"/>
          </p:nvPr>
        </p:nvSpPr>
        <p:spPr>
          <a:xfrm>
            <a:off x="1028699" y="6516216"/>
            <a:ext cx="4800600" cy="2336800"/>
          </a:xfrm>
        </p:spPr>
        <p:txBody>
          <a:bodyPr>
            <a:normAutofit fontScale="92500"/>
          </a:bodyPr>
          <a:lstStyle/>
          <a:p>
            <a:r>
              <a:rPr lang="en-CA" dirty="0"/>
              <a:t>M</a:t>
            </a:r>
            <a:r>
              <a:rPr lang="en-CA" dirty="0" smtClean="0"/>
              <a:t>ay 1</a:t>
            </a:r>
            <a:r>
              <a:rPr lang="en-CA" baseline="30000" dirty="0" smtClean="0"/>
              <a:t>st</a:t>
            </a:r>
            <a:r>
              <a:rPr lang="en-CA" dirty="0" smtClean="0"/>
              <a:t>, 2021</a:t>
            </a:r>
          </a:p>
          <a:p>
            <a:r>
              <a:rPr lang="en-US" dirty="0"/>
              <a:t>2</a:t>
            </a:r>
            <a:r>
              <a:rPr lang="en-US" dirty="0" smtClean="0"/>
              <a:t>:00PM</a:t>
            </a:r>
            <a:endParaRPr lang="en-CA" dirty="0"/>
          </a:p>
          <a:p>
            <a:r>
              <a:rPr lang="en-US" dirty="0" smtClean="0"/>
              <a:t>Exhibition Hall C</a:t>
            </a:r>
          </a:p>
          <a:p>
            <a:r>
              <a:rPr lang="en-US" dirty="0" smtClean="0"/>
              <a:t>Moncton Coliseum Complex</a:t>
            </a:r>
            <a:endParaRPr lang="en-CA" dirty="0"/>
          </a:p>
          <a:p>
            <a:endParaRPr lang="en-CA" dirty="0"/>
          </a:p>
          <a:p>
            <a:endParaRPr lang="en-CA" dirty="0"/>
          </a:p>
        </p:txBody>
      </p:sp>
      <p:sp>
        <p:nvSpPr>
          <p:cNvPr id="12290"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2289" name="rectole0000000000"/>
          <p:cNvGraphicFramePr>
            <a:graphicFrameLocks noChangeAspect="1"/>
          </p:cNvGraphicFramePr>
          <p:nvPr>
            <p:extLst>
              <p:ext uri="{D42A27DB-BD31-4B8C-83A1-F6EECF244321}">
                <p14:modId xmlns:p14="http://schemas.microsoft.com/office/powerpoint/2010/main" val="2881292543"/>
              </p:ext>
            </p:extLst>
          </p:nvPr>
        </p:nvGraphicFramePr>
        <p:xfrm>
          <a:off x="532635" y="10334"/>
          <a:ext cx="5705475" cy="1838325"/>
        </p:xfrm>
        <a:graphic>
          <a:graphicData uri="http://schemas.openxmlformats.org/presentationml/2006/ole">
            <mc:AlternateContent xmlns:mc="http://schemas.openxmlformats.org/markup-compatibility/2006">
              <mc:Choice xmlns:v="urn:schemas-microsoft-com:vml" Requires="v">
                <p:oleObj spid="_x0000_s12468" name="Picture" r:id="rId3" imgW="0" imgH="0" progId="StaticMetafile">
                  <p:embed/>
                </p:oleObj>
              </mc:Choice>
              <mc:Fallback>
                <p:oleObj name="Picture" r:id="rId3" imgW="0" imgH="0" progId="StaticMetafile">
                  <p:embed/>
                  <p:pic>
                    <p:nvPicPr>
                      <p:cNvPr id="0"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35" y="10334"/>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3237" y="3563888"/>
            <a:ext cx="2724269" cy="28291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9F1D8-D09D-4022-8833-F020A9F54C84}" type="slidenum">
              <a:rPr lang="en-CA" smtClean="0"/>
              <a:pPr/>
              <a:t>10</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396536"/>
          </a:xfrm>
          <a:prstGeom prst="rect">
            <a:avLst/>
          </a:prstGeom>
        </p:spPr>
      </p:pic>
    </p:spTree>
    <p:extLst>
      <p:ext uri="{BB962C8B-B14F-4D97-AF65-F5344CB8AC3E}">
        <p14:creationId xmlns:p14="http://schemas.microsoft.com/office/powerpoint/2010/main" val="4085690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9F1D8-D09D-4022-8833-F020A9F54C84}" type="slidenum">
              <a:rPr lang="en-CA" smtClean="0"/>
              <a:pPr/>
              <a:t>11</a:t>
            </a:fld>
            <a:endParaRPr lang="en-CA"/>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396536"/>
          </a:xfrm>
          <a:prstGeom prst="rect">
            <a:avLst/>
          </a:prstGeom>
        </p:spPr>
      </p:pic>
    </p:spTree>
    <p:extLst>
      <p:ext uri="{BB962C8B-B14F-4D97-AF65-F5344CB8AC3E}">
        <p14:creationId xmlns:p14="http://schemas.microsoft.com/office/powerpoint/2010/main" val="4262598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9F1D8-D09D-4022-8833-F020A9F54C84}" type="slidenum">
              <a:rPr lang="en-CA" smtClean="0"/>
              <a:pPr/>
              <a:t>12</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468544"/>
          </a:xfrm>
          <a:prstGeom prst="rect">
            <a:avLst/>
          </a:prstGeom>
        </p:spPr>
      </p:pic>
    </p:spTree>
    <p:extLst>
      <p:ext uri="{BB962C8B-B14F-4D97-AF65-F5344CB8AC3E}">
        <p14:creationId xmlns:p14="http://schemas.microsoft.com/office/powerpoint/2010/main" val="3771482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01485"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r>
              <a:rPr lang="en-CA" dirty="0" smtClean="0">
                <a:solidFill>
                  <a:schemeClr val="bg1">
                    <a:lumMod val="65000"/>
                  </a:schemeClr>
                </a:solidFill>
              </a:rPr>
              <a:t> </a:t>
            </a:r>
            <a:endParaRPr lang="en-CA" dirty="0">
              <a:solidFill>
                <a:schemeClr val="bg1">
                  <a:lumMod val="65000"/>
                </a:schemeClr>
              </a:solidFill>
            </a:endParaRPr>
          </a:p>
          <a:p>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b="1" dirty="0">
                <a:solidFill>
                  <a:schemeClr val="tx1">
                    <a:lumMod val="95000"/>
                    <a:lumOff val="5000"/>
                  </a:schemeClr>
                </a:solidFill>
              </a:rPr>
              <a:t>Business Arising from Minutes of August 4</a:t>
            </a:r>
            <a:r>
              <a:rPr lang="en-CA" b="1" baseline="30000" dirty="0">
                <a:solidFill>
                  <a:schemeClr val="tx1">
                    <a:lumMod val="95000"/>
                    <a:lumOff val="5000"/>
                  </a:schemeClr>
                </a:solidFill>
              </a:rPr>
              <a:t>th</a:t>
            </a:r>
            <a:r>
              <a:rPr lang="en-CA" b="1" dirty="0">
                <a:solidFill>
                  <a:schemeClr val="tx1">
                    <a:lumMod val="95000"/>
                    <a:lumOff val="5000"/>
                  </a:schemeClr>
                </a:solidFill>
              </a:rPr>
              <a:t> , 2020</a:t>
            </a:r>
          </a:p>
          <a:p>
            <a:pPr lvl="0"/>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smtClean="0">
                <a:solidFill>
                  <a:schemeClr val="bg1">
                    <a:lumMod val="65000"/>
                  </a:schemeClr>
                </a:solidFill>
              </a:rPr>
              <a:t>     </a:t>
            </a:r>
            <a:r>
              <a:rPr lang="en-US" dirty="0">
                <a:solidFill>
                  <a:schemeClr val="bg1">
                    <a:lumMod val="65000"/>
                  </a:schemeClr>
                </a:solidFill>
              </a:rPr>
              <a:t>- Notice of </a:t>
            </a:r>
            <a:r>
              <a:rPr lang="en-US" dirty="0" smtClean="0">
                <a:solidFill>
                  <a:schemeClr val="bg1">
                    <a:lumMod val="65000"/>
                  </a:schemeClr>
                </a:solidFill>
              </a:rPr>
              <a:t>Amendments</a:t>
            </a:r>
          </a:p>
          <a:p>
            <a:r>
              <a:rPr lang="en-CA" dirty="0" smtClean="0">
                <a:solidFill>
                  <a:schemeClr val="bg1">
                    <a:lumMod val="65000"/>
                  </a:schemeClr>
                </a:solidFill>
              </a:rPr>
              <a:t>Reports </a:t>
            </a:r>
            <a:r>
              <a:rPr lang="en-CA" dirty="0">
                <a:solidFill>
                  <a:schemeClr val="bg1">
                    <a:lumMod val="65000"/>
                  </a:schemeClr>
                </a:solidFill>
              </a:rPr>
              <a:t>of Officers</a:t>
            </a:r>
          </a:p>
          <a:p>
            <a:pPr lvl="0"/>
            <a:r>
              <a:rPr lang="en-CA" dirty="0">
                <a:solidFill>
                  <a:schemeClr val="bg1">
                    <a:lumMod val="65000"/>
                  </a:schemeClr>
                </a:solidFill>
              </a:rPr>
              <a:t>Reports of Committees</a:t>
            </a:r>
          </a:p>
          <a:p>
            <a:pPr lvl="0"/>
            <a:r>
              <a:rPr lang="en-CA" dirty="0">
                <a:solidFill>
                  <a:schemeClr val="bg1">
                    <a:lumMod val="65000"/>
                  </a:schemeClr>
                </a:solidFill>
              </a:rPr>
              <a:t>Unfinished Business</a:t>
            </a:r>
          </a:p>
          <a:p>
            <a:pPr lvl="0"/>
            <a:r>
              <a:rPr lang="en-CA" dirty="0">
                <a:solidFill>
                  <a:schemeClr val="bg1">
                    <a:lumMod val="65000"/>
                  </a:schemeClr>
                </a:solidFill>
              </a:rPr>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13</a:t>
            </a:fld>
            <a:endParaRPr lang="en-CA"/>
          </a:p>
        </p:txBody>
      </p:sp>
    </p:spTree>
    <p:extLst>
      <p:ext uri="{BB962C8B-B14F-4D97-AF65-F5344CB8AC3E}">
        <p14:creationId xmlns:p14="http://schemas.microsoft.com/office/powerpoint/2010/main" val="4115237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02508"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r>
              <a:rPr lang="en-CA" b="1" dirty="0" smtClean="0"/>
              <a:t>Inscription </a:t>
            </a:r>
            <a:r>
              <a:rPr lang="en-CA" b="1" dirty="0"/>
              <a:t>of all members present</a:t>
            </a:r>
          </a:p>
          <a:p>
            <a:pPr lvl="0"/>
            <a:r>
              <a:rPr lang="en-CA" dirty="0">
                <a:solidFill>
                  <a:schemeClr val="bg1">
                    <a:lumMod val="65000"/>
                  </a:schemeClr>
                </a:solidFill>
              </a:rPr>
              <a:t>Correspondence</a:t>
            </a:r>
          </a:p>
          <a:p>
            <a:r>
              <a:rPr lang="en-US" dirty="0">
                <a:solidFill>
                  <a:schemeClr val="bg1">
                    <a:lumMod val="65000"/>
                  </a:schemeClr>
                </a:solidFill>
              </a:rPr>
              <a:t> </a:t>
            </a:r>
            <a:r>
              <a:rPr lang="en-US" dirty="0" smtClean="0">
                <a:solidFill>
                  <a:schemeClr val="bg1">
                    <a:lumMod val="65000"/>
                  </a:schemeClr>
                </a:solidFill>
              </a:rPr>
              <a:t>    - </a:t>
            </a:r>
            <a:r>
              <a:rPr lang="en-US" dirty="0">
                <a:solidFill>
                  <a:schemeClr val="bg1">
                    <a:lumMod val="65000"/>
                  </a:schemeClr>
                </a:solidFill>
              </a:rPr>
              <a:t>Notice of </a:t>
            </a:r>
            <a:r>
              <a:rPr lang="en-US" dirty="0" smtClean="0">
                <a:solidFill>
                  <a:schemeClr val="bg1">
                    <a:lumMod val="65000"/>
                  </a:schemeClr>
                </a:solidFill>
              </a:rPr>
              <a:t>Amendments</a:t>
            </a:r>
          </a:p>
          <a:p>
            <a:r>
              <a:rPr lang="en-CA" dirty="0" smtClean="0">
                <a:solidFill>
                  <a:schemeClr val="bg1">
                    <a:lumMod val="65000"/>
                  </a:schemeClr>
                </a:solidFill>
              </a:rPr>
              <a:t>Reports </a:t>
            </a:r>
            <a:r>
              <a:rPr lang="en-CA" dirty="0">
                <a:solidFill>
                  <a:schemeClr val="bg1">
                    <a:lumMod val="65000"/>
                  </a:schemeClr>
                </a:solidFill>
              </a:rPr>
              <a:t>of Officers</a:t>
            </a:r>
          </a:p>
          <a:p>
            <a:pPr lvl="0"/>
            <a:r>
              <a:rPr lang="en-CA" dirty="0">
                <a:solidFill>
                  <a:schemeClr val="bg1">
                    <a:lumMod val="65000"/>
                  </a:schemeClr>
                </a:solidFill>
              </a:rPr>
              <a:t>Reports of Committees</a:t>
            </a:r>
          </a:p>
          <a:p>
            <a:pPr lvl="0"/>
            <a:r>
              <a:rPr lang="en-CA" dirty="0">
                <a:solidFill>
                  <a:schemeClr val="bg1">
                    <a:lumMod val="65000"/>
                  </a:schemeClr>
                </a:solidFill>
              </a:rPr>
              <a:t>Unfinished Business</a:t>
            </a:r>
          </a:p>
          <a:p>
            <a:pPr lvl="0"/>
            <a:r>
              <a:rPr lang="en-CA" dirty="0">
                <a:solidFill>
                  <a:schemeClr val="bg1">
                    <a:lumMod val="65000"/>
                  </a:schemeClr>
                </a:solidFill>
              </a:rPr>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14</a:t>
            </a:fld>
            <a:endParaRPr lang="en-CA"/>
          </a:p>
        </p:txBody>
      </p:sp>
    </p:spTree>
    <p:extLst>
      <p:ext uri="{BB962C8B-B14F-4D97-AF65-F5344CB8AC3E}">
        <p14:creationId xmlns:p14="http://schemas.microsoft.com/office/powerpoint/2010/main" val="641024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03531"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b="1" dirty="0"/>
              <a:t>Correspondence</a:t>
            </a:r>
          </a:p>
          <a:p>
            <a:r>
              <a:rPr lang="en-US" b="1" dirty="0"/>
              <a:t>     - Notice of </a:t>
            </a:r>
            <a:r>
              <a:rPr lang="en-US" b="1" dirty="0" smtClean="0"/>
              <a:t>Amendments</a:t>
            </a:r>
            <a:endParaRPr lang="en-US" b="1" dirty="0"/>
          </a:p>
          <a:p>
            <a:r>
              <a:rPr lang="en-CA" dirty="0" smtClean="0">
                <a:solidFill>
                  <a:schemeClr val="bg1">
                    <a:lumMod val="65000"/>
                  </a:schemeClr>
                </a:solidFill>
              </a:rPr>
              <a:t>Reports </a:t>
            </a:r>
            <a:r>
              <a:rPr lang="en-CA" dirty="0">
                <a:solidFill>
                  <a:schemeClr val="bg1">
                    <a:lumMod val="65000"/>
                  </a:schemeClr>
                </a:solidFill>
              </a:rPr>
              <a:t>of Officers</a:t>
            </a:r>
          </a:p>
          <a:p>
            <a:pPr lvl="0"/>
            <a:r>
              <a:rPr lang="en-CA" dirty="0">
                <a:solidFill>
                  <a:schemeClr val="bg1">
                    <a:lumMod val="65000"/>
                  </a:schemeClr>
                </a:solidFill>
              </a:rPr>
              <a:t>Reports of Committees</a:t>
            </a:r>
          </a:p>
          <a:p>
            <a:pPr lvl="0"/>
            <a:r>
              <a:rPr lang="en-CA" dirty="0">
                <a:solidFill>
                  <a:schemeClr val="bg1">
                    <a:lumMod val="65000"/>
                  </a:schemeClr>
                </a:solidFill>
              </a:rPr>
              <a:t>Unfinished Business</a:t>
            </a:r>
          </a:p>
          <a:p>
            <a:pPr lvl="0"/>
            <a:r>
              <a:rPr lang="en-CA" dirty="0">
                <a:solidFill>
                  <a:schemeClr val="bg1">
                    <a:lumMod val="65000"/>
                  </a:schemeClr>
                </a:solidFill>
              </a:rPr>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15</a:t>
            </a:fld>
            <a:endParaRPr lang="en-CA"/>
          </a:p>
        </p:txBody>
      </p:sp>
    </p:spTree>
    <p:extLst>
      <p:ext uri="{BB962C8B-B14F-4D97-AF65-F5344CB8AC3E}">
        <p14:creationId xmlns:p14="http://schemas.microsoft.com/office/powerpoint/2010/main" val="1621396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31175"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355312"/>
          </a:xfrm>
          <a:prstGeom prst="rect">
            <a:avLst/>
          </a:prstGeom>
          <a:noFill/>
        </p:spPr>
        <p:txBody>
          <a:bodyPr wrap="square" rtlCol="0">
            <a:spAutoFit/>
          </a:bodyPr>
          <a:lstStyle/>
          <a:p>
            <a:pPr lvl="0"/>
            <a:r>
              <a:rPr lang="en-CA" b="1" dirty="0" smtClean="0"/>
              <a:t>Correspondence</a:t>
            </a:r>
            <a:endParaRPr lang="en-CA" b="1"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Jersey returns: For those who have not yet returned their jerseys, please contact John Milson to make arrangements.  We know who you are and where you live!</a:t>
            </a:r>
            <a:endParaRPr lang="en-US" dirty="0"/>
          </a:p>
          <a:p>
            <a:endParaRPr lang="en-CA" dirty="0"/>
          </a:p>
          <a:p>
            <a:pPr marL="285750" indent="-285750">
              <a:buFont typeface="Arial" panose="020B0604020202020204" pitchFamily="34" charset="0"/>
              <a:buChar char="•"/>
            </a:pPr>
            <a:r>
              <a:rPr lang="en-US" dirty="0" smtClean="0"/>
              <a:t>Notice of Amendments to the Constitution and Bylaws:</a:t>
            </a:r>
          </a:p>
          <a:p>
            <a:pPr marL="742950" lvl="1" indent="-285750">
              <a:buFont typeface="Arial" panose="020B0604020202020204" pitchFamily="34" charset="0"/>
              <a:buChar char="•"/>
            </a:pPr>
            <a:r>
              <a:rPr lang="en-US" dirty="0" smtClean="0"/>
              <a:t>Article 5.7 – Lifetime Membership</a:t>
            </a:r>
          </a:p>
          <a:p>
            <a:pPr marL="742950" lvl="1" indent="-285750">
              <a:buFont typeface="Arial" panose="020B0604020202020204" pitchFamily="34" charset="0"/>
              <a:buChar char="•"/>
            </a:pPr>
            <a:r>
              <a:rPr lang="en-US" dirty="0" smtClean="0"/>
              <a:t>Article 5.8 – Ned Fowler Inspiration Award to Recognize Inspiring Acts</a:t>
            </a:r>
          </a:p>
          <a:p>
            <a:pPr marL="742950" lvl="1" indent="-285750">
              <a:buFont typeface="Arial" panose="020B0604020202020204" pitchFamily="34" charset="0"/>
              <a:buChar char="•"/>
            </a:pPr>
            <a:r>
              <a:rPr lang="en-US" dirty="0" smtClean="0"/>
              <a:t>Article 7.4 – Executive and Board of Directors</a:t>
            </a:r>
          </a:p>
          <a:p>
            <a:pPr marL="742950" lvl="1" indent="-285750">
              <a:buFont typeface="Arial" panose="020B0604020202020204" pitchFamily="34" charset="0"/>
              <a:buChar char="•"/>
            </a:pPr>
            <a:r>
              <a:rPr lang="en-US" dirty="0" smtClean="0"/>
              <a:t>Article 7.7 – Signing Officers</a:t>
            </a:r>
          </a:p>
          <a:p>
            <a:pPr marL="742950" lvl="1" indent="-285750">
              <a:buFont typeface="Arial" panose="020B0604020202020204" pitchFamily="34" charset="0"/>
              <a:buChar char="•"/>
            </a:pPr>
            <a:r>
              <a:rPr lang="en-US" dirty="0" smtClean="0"/>
              <a:t>Article 7.8 – Board Meetings (Virtual Platform)</a:t>
            </a:r>
          </a:p>
          <a:p>
            <a:pPr marL="742950" lvl="1" indent="-285750">
              <a:buFont typeface="Arial" panose="020B0604020202020204" pitchFamily="34" charset="0"/>
              <a:buChar char="•"/>
            </a:pPr>
            <a:r>
              <a:rPr lang="en-US" dirty="0" smtClean="0"/>
              <a:t>Article 7.15 – President</a:t>
            </a:r>
          </a:p>
          <a:p>
            <a:pPr marL="742950" lvl="1" indent="-285750">
              <a:buFont typeface="Arial" panose="020B0604020202020204" pitchFamily="34" charset="0"/>
              <a:buChar char="•"/>
            </a:pPr>
            <a:r>
              <a:rPr lang="en-US" dirty="0" smtClean="0"/>
              <a:t>Bylaw G3 – Notice of Amendment Deadline</a:t>
            </a:r>
          </a:p>
          <a:p>
            <a:pPr marL="742950" lvl="1" indent="-285750">
              <a:buFont typeface="Arial" panose="020B0604020202020204" pitchFamily="34" charset="0"/>
              <a:buChar char="•"/>
            </a:pPr>
            <a:r>
              <a:rPr lang="en-US" dirty="0" smtClean="0"/>
              <a:t>Bylaw G24 – Spending Limits (New)</a:t>
            </a:r>
          </a:p>
        </p:txBody>
      </p:sp>
      <p:sp>
        <p:nvSpPr>
          <p:cNvPr id="2" name="Slide Number Placeholder 1"/>
          <p:cNvSpPr>
            <a:spLocks noGrp="1"/>
          </p:cNvSpPr>
          <p:nvPr>
            <p:ph type="sldNum" sz="quarter" idx="12"/>
          </p:nvPr>
        </p:nvSpPr>
        <p:spPr/>
        <p:txBody>
          <a:bodyPr/>
          <a:lstStyle/>
          <a:p>
            <a:fld id="{5239F1D8-D09D-4022-8833-F020A9F54C84}" type="slidenum">
              <a:rPr lang="en-CA" smtClean="0"/>
              <a:pPr/>
              <a:t>16</a:t>
            </a:fld>
            <a:endParaRPr lang="en-CA" dirty="0"/>
          </a:p>
        </p:txBody>
      </p:sp>
    </p:spTree>
    <p:extLst>
      <p:ext uri="{BB962C8B-B14F-4D97-AF65-F5344CB8AC3E}">
        <p14:creationId xmlns:p14="http://schemas.microsoft.com/office/powerpoint/2010/main" val="136476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additive="base">
                                        <p:cTn id="1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 calcmode="lin" valueType="num">
                                      <p:cBhvr additive="base">
                                        <p:cTn id="2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 calcmode="lin" valueType="num">
                                      <p:cBhvr additive="base">
                                        <p:cTn id="3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11" end="11"/>
                                            </p:txEl>
                                          </p:spTgt>
                                        </p:tgtEl>
                                        <p:attrNameLst>
                                          <p:attrName>style.visibility</p:attrName>
                                        </p:attrNameLst>
                                      </p:cBhvr>
                                      <p:to>
                                        <p:strVal val="visible"/>
                                      </p:to>
                                    </p:set>
                                    <p:anim calcmode="lin" valueType="num">
                                      <p:cBhvr additive="base">
                                        <p:cTn id="4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12" end="12"/>
                                            </p:txEl>
                                          </p:spTgt>
                                        </p:tgtEl>
                                        <p:attrNameLst>
                                          <p:attrName>style.visibility</p:attrName>
                                        </p:attrNameLst>
                                      </p:cBhvr>
                                      <p:to>
                                        <p:strVal val="visible"/>
                                      </p:to>
                                    </p:set>
                                    <p:anim calcmode="lin" valueType="num">
                                      <p:cBhvr additive="base">
                                        <p:cTn id="4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17</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504"/>
            <a:ext cx="6858000" cy="8902025"/>
          </a:xfrm>
          <a:prstGeom prst="rect">
            <a:avLst/>
          </a:prstGeom>
        </p:spPr>
      </p:pic>
    </p:spTree>
    <p:extLst>
      <p:ext uri="{BB962C8B-B14F-4D97-AF65-F5344CB8AC3E}">
        <p14:creationId xmlns:p14="http://schemas.microsoft.com/office/powerpoint/2010/main" val="2311502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18</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3924006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19</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3307087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99435"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t>Call to </a:t>
            </a:r>
            <a:r>
              <a:rPr lang="en-CA" dirty="0" smtClean="0"/>
              <a:t>Order</a:t>
            </a:r>
            <a:endParaRPr lang="en-CA" dirty="0"/>
          </a:p>
          <a:p>
            <a:r>
              <a:rPr lang="en-CA" dirty="0"/>
              <a:t>Reading of Notice of Meeting</a:t>
            </a:r>
          </a:p>
          <a:p>
            <a:r>
              <a:rPr lang="en-CA" dirty="0"/>
              <a:t>Approval of the Meeting Agenda</a:t>
            </a:r>
          </a:p>
          <a:p>
            <a:r>
              <a:rPr lang="en-CA" dirty="0"/>
              <a:t>Approval of Meeting </a:t>
            </a:r>
            <a:r>
              <a:rPr lang="en-CA" dirty="0" smtClean="0"/>
              <a:t>Minutes from August 4</a:t>
            </a:r>
            <a:r>
              <a:rPr lang="en-CA" baseline="30000" dirty="0" smtClean="0"/>
              <a:t>th</a:t>
            </a:r>
            <a:r>
              <a:rPr lang="en-CA" dirty="0" smtClean="0"/>
              <a:t>, 2020</a:t>
            </a:r>
            <a:endParaRPr lang="en-CA" dirty="0"/>
          </a:p>
          <a:p>
            <a:r>
              <a:rPr lang="en-CA" dirty="0"/>
              <a:t>Business Arising from Minutes </a:t>
            </a:r>
            <a:r>
              <a:rPr lang="en-CA" dirty="0" smtClean="0"/>
              <a:t>of August 4</a:t>
            </a:r>
            <a:r>
              <a:rPr lang="en-CA" baseline="30000" dirty="0" smtClean="0"/>
              <a:t>th</a:t>
            </a:r>
            <a:r>
              <a:rPr lang="en-CA" dirty="0" smtClean="0"/>
              <a:t> , 2020</a:t>
            </a:r>
            <a:endParaRPr lang="en-CA" dirty="0"/>
          </a:p>
          <a:p>
            <a:r>
              <a:rPr lang="en-CA" dirty="0"/>
              <a:t>Inscription of all members present</a:t>
            </a:r>
          </a:p>
          <a:p>
            <a:r>
              <a:rPr lang="en-CA" dirty="0"/>
              <a:t>Correspondence</a:t>
            </a:r>
          </a:p>
          <a:p>
            <a:r>
              <a:rPr lang="en-US" dirty="0" smtClean="0">
                <a:solidFill>
                  <a:schemeClr val="bg1">
                    <a:lumMod val="65000"/>
                  </a:schemeClr>
                </a:solidFill>
              </a:rPr>
              <a:t>  </a:t>
            </a:r>
            <a:r>
              <a:rPr lang="en-US" dirty="0"/>
              <a:t>   - Notice of </a:t>
            </a:r>
            <a:r>
              <a:rPr lang="en-US" dirty="0" smtClean="0"/>
              <a:t>Amendments</a:t>
            </a:r>
            <a:endParaRPr lang="en-US" dirty="0"/>
          </a:p>
          <a:p>
            <a:r>
              <a:rPr lang="en-CA" dirty="0" smtClean="0"/>
              <a:t>Reports </a:t>
            </a:r>
            <a:r>
              <a:rPr lang="en-CA" dirty="0"/>
              <a:t>of Officers</a:t>
            </a:r>
          </a:p>
          <a:p>
            <a:r>
              <a:rPr lang="en-CA" dirty="0"/>
              <a:t>Reports of Committees</a:t>
            </a:r>
          </a:p>
          <a:p>
            <a:r>
              <a:rPr lang="en-CA" dirty="0"/>
              <a:t>Unfinished Business</a:t>
            </a:r>
          </a:p>
          <a:p>
            <a:r>
              <a:rPr lang="en-CA" dirty="0"/>
              <a:t>New Business</a:t>
            </a:r>
          </a:p>
          <a:p>
            <a:r>
              <a:rPr lang="en-CA" dirty="0"/>
              <a:t>Nomination of Executive Members</a:t>
            </a:r>
          </a:p>
          <a:p>
            <a:r>
              <a:rPr lang="en-CA" dirty="0"/>
              <a:t>Election of Executive Members</a:t>
            </a:r>
          </a:p>
          <a:p>
            <a:r>
              <a:rPr lang="en-CA" dirty="0"/>
              <a:t>Nomination of Directors</a:t>
            </a:r>
          </a:p>
          <a:p>
            <a:r>
              <a:rPr lang="en-CA" dirty="0"/>
              <a:t>Election of Directors</a:t>
            </a:r>
          </a:p>
          <a:p>
            <a:r>
              <a:rPr lang="en-CA" dirty="0"/>
              <a:t>Election of Auditors</a:t>
            </a:r>
          </a:p>
          <a:p>
            <a:r>
              <a:rPr lang="en-CA" dirty="0"/>
              <a:t>Adjournment</a:t>
            </a:r>
          </a:p>
        </p:txBody>
      </p:sp>
      <p:sp>
        <p:nvSpPr>
          <p:cNvPr id="2" name="Slide Number Placeholder 1"/>
          <p:cNvSpPr>
            <a:spLocks noGrp="1"/>
          </p:cNvSpPr>
          <p:nvPr>
            <p:ph type="sldNum" sz="quarter" idx="12"/>
          </p:nvPr>
        </p:nvSpPr>
        <p:spPr/>
        <p:txBody>
          <a:bodyPr/>
          <a:lstStyle/>
          <a:p>
            <a:fld id="{5239F1D8-D09D-4022-8833-F020A9F54C84}" type="slidenum">
              <a:rPr lang="en-CA" smtClean="0"/>
              <a:pPr/>
              <a:t>2</a:t>
            </a:fld>
            <a:endParaRPr lang="en-CA" dirty="0"/>
          </a:p>
        </p:txBody>
      </p:sp>
    </p:spTree>
    <p:extLst>
      <p:ext uri="{BB962C8B-B14F-4D97-AF65-F5344CB8AC3E}">
        <p14:creationId xmlns:p14="http://schemas.microsoft.com/office/powerpoint/2010/main" val="2790345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20</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3982212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21</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469887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22</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1929425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23</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4076822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24</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2413993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25</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567602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26</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1912020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27</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3247111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28</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1846644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29</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2524095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88187"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83768"/>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pPr lvl="0"/>
            <a:r>
              <a:rPr lang="en-CA" b="1" dirty="0"/>
              <a:t>Call to Order </a:t>
            </a:r>
            <a:endParaRPr lang="en-CA" dirty="0">
              <a:solidFill>
                <a:schemeClr val="bg1">
                  <a:lumMod val="65000"/>
                </a:schemeClr>
              </a:solidFill>
            </a:endParaRPr>
          </a:p>
          <a:p>
            <a:pPr lvl="0"/>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pPr lvl="0"/>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smtClean="0">
                <a:solidFill>
                  <a:schemeClr val="bg1">
                    <a:lumMod val="65000"/>
                  </a:schemeClr>
                </a:solidFill>
              </a:rPr>
              <a:t>Correspondence</a:t>
            </a:r>
          </a:p>
          <a:p>
            <a:pPr lvl="0"/>
            <a:r>
              <a:rPr lang="en-US" dirty="0" smtClean="0">
                <a:solidFill>
                  <a:schemeClr val="bg1">
                    <a:lumMod val="65000"/>
                  </a:schemeClr>
                </a:solidFill>
              </a:rPr>
              <a:t>     - Notice of Amendments</a:t>
            </a:r>
            <a:endParaRPr lang="en-CA" dirty="0">
              <a:solidFill>
                <a:schemeClr val="bg1">
                  <a:lumMod val="65000"/>
                </a:schemeClr>
              </a:solidFill>
            </a:endParaRPr>
          </a:p>
          <a:p>
            <a:r>
              <a:rPr lang="en-CA" dirty="0">
                <a:solidFill>
                  <a:schemeClr val="bg1">
                    <a:lumMod val="65000"/>
                  </a:schemeClr>
                </a:solidFill>
              </a:rPr>
              <a:t>Reports of Officers</a:t>
            </a:r>
          </a:p>
          <a:p>
            <a:pPr lvl="0"/>
            <a:r>
              <a:rPr lang="en-CA" dirty="0">
                <a:solidFill>
                  <a:schemeClr val="bg1">
                    <a:lumMod val="65000"/>
                  </a:schemeClr>
                </a:solidFill>
              </a:rPr>
              <a:t>Reports of Committees</a:t>
            </a:r>
          </a:p>
          <a:p>
            <a:pPr lvl="0"/>
            <a:r>
              <a:rPr lang="en-CA" dirty="0">
                <a:solidFill>
                  <a:schemeClr val="bg1">
                    <a:lumMod val="65000"/>
                  </a:schemeClr>
                </a:solidFill>
              </a:rPr>
              <a:t>Unfinished Business</a:t>
            </a:r>
          </a:p>
          <a:p>
            <a:pPr lvl="0"/>
            <a:r>
              <a:rPr lang="en-CA" dirty="0">
                <a:solidFill>
                  <a:schemeClr val="bg1">
                    <a:lumMod val="65000"/>
                  </a:schemeClr>
                </a:solidFill>
              </a:rPr>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3</a:t>
            </a:fld>
            <a:endParaRPr lang="en-CA" dirty="0"/>
          </a:p>
        </p:txBody>
      </p:sp>
    </p:spTree>
    <p:extLst>
      <p:ext uri="{BB962C8B-B14F-4D97-AF65-F5344CB8AC3E}">
        <p14:creationId xmlns:p14="http://schemas.microsoft.com/office/powerpoint/2010/main" val="3427902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9F1D8-D09D-4022-8833-F020A9F54C84}" type="slidenum">
              <a:rPr lang="en-CA" smtClean="0"/>
              <a:pPr/>
              <a:t>30</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1331092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04554"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a:solidFill>
                  <a:schemeClr val="bg1">
                    <a:lumMod val="65000"/>
                  </a:schemeClr>
                </a:solidFill>
              </a:rPr>
              <a:t>     - Notice of </a:t>
            </a:r>
            <a:r>
              <a:rPr lang="en-US" dirty="0" smtClean="0">
                <a:solidFill>
                  <a:schemeClr val="bg1">
                    <a:lumMod val="65000"/>
                  </a:schemeClr>
                </a:solidFill>
              </a:rPr>
              <a:t>Amendments</a:t>
            </a:r>
            <a:endParaRPr lang="en-US" dirty="0">
              <a:solidFill>
                <a:schemeClr val="bg1">
                  <a:lumMod val="65000"/>
                </a:schemeClr>
              </a:solidFill>
            </a:endParaRPr>
          </a:p>
          <a:p>
            <a:r>
              <a:rPr lang="en-CA" b="1" dirty="0"/>
              <a:t>Reports of Officers</a:t>
            </a:r>
          </a:p>
          <a:p>
            <a:pPr lvl="0"/>
            <a:r>
              <a:rPr lang="en-CA" dirty="0">
                <a:solidFill>
                  <a:schemeClr val="bg1">
                    <a:lumMod val="65000"/>
                  </a:schemeClr>
                </a:solidFill>
              </a:rPr>
              <a:t>Reports of Committees</a:t>
            </a:r>
          </a:p>
          <a:p>
            <a:pPr lvl="0"/>
            <a:r>
              <a:rPr lang="en-CA" dirty="0">
                <a:solidFill>
                  <a:schemeClr val="bg1">
                    <a:lumMod val="65000"/>
                  </a:schemeClr>
                </a:solidFill>
              </a:rPr>
              <a:t>Unfinished Business</a:t>
            </a:r>
          </a:p>
          <a:p>
            <a:pPr lvl="0"/>
            <a:r>
              <a:rPr lang="en-CA" dirty="0">
                <a:solidFill>
                  <a:schemeClr val="bg1">
                    <a:lumMod val="65000"/>
                  </a:schemeClr>
                </a:solidFill>
              </a:rPr>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31</a:t>
            </a:fld>
            <a:endParaRPr lang="en-CA"/>
          </a:p>
        </p:txBody>
      </p:sp>
    </p:spTree>
    <p:extLst>
      <p:ext uri="{BB962C8B-B14F-4D97-AF65-F5344CB8AC3E}">
        <p14:creationId xmlns:p14="http://schemas.microsoft.com/office/powerpoint/2010/main" val="279998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83073"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2308324"/>
          </a:xfrm>
          <a:prstGeom prst="rect">
            <a:avLst/>
          </a:prstGeom>
          <a:noFill/>
        </p:spPr>
        <p:txBody>
          <a:bodyPr wrap="square" rtlCol="0">
            <a:spAutoFit/>
          </a:bodyPr>
          <a:lstStyle/>
          <a:p>
            <a:pPr lvl="0"/>
            <a:r>
              <a:rPr lang="en-CA" b="1" dirty="0" smtClean="0"/>
              <a:t>Reports </a:t>
            </a:r>
            <a:r>
              <a:rPr lang="en-CA" b="1" dirty="0"/>
              <a:t>of Officers</a:t>
            </a:r>
            <a:endParaRPr lang="en-CA" dirty="0"/>
          </a:p>
          <a:p>
            <a:pPr marL="285750" indent="-285750">
              <a:buFontTx/>
              <a:buChar char="-"/>
            </a:pPr>
            <a:r>
              <a:rPr lang="en-CA" dirty="0" smtClean="0"/>
              <a:t>President’s Report</a:t>
            </a:r>
          </a:p>
          <a:p>
            <a:pPr marL="285750" indent="-285750">
              <a:buFontTx/>
              <a:buChar char="-"/>
            </a:pPr>
            <a:r>
              <a:rPr lang="en-US" dirty="0" smtClean="0"/>
              <a:t>Executive Director’s Report</a:t>
            </a:r>
          </a:p>
          <a:p>
            <a:pPr marL="285750" indent="-285750">
              <a:buFontTx/>
              <a:buChar char="-"/>
            </a:pPr>
            <a:r>
              <a:rPr lang="en-US" dirty="0" smtClean="0"/>
              <a:t>VP Competitive Report</a:t>
            </a:r>
          </a:p>
          <a:p>
            <a:pPr marL="285750" indent="-285750">
              <a:buFontTx/>
              <a:buChar char="-"/>
            </a:pPr>
            <a:r>
              <a:rPr lang="en-US" dirty="0" smtClean="0"/>
              <a:t>VP Recreational Report</a:t>
            </a:r>
          </a:p>
          <a:p>
            <a:pPr marL="285750" indent="-285750">
              <a:buFontTx/>
              <a:buChar char="-"/>
            </a:pPr>
            <a:r>
              <a:rPr lang="en-US" dirty="0" smtClean="0"/>
              <a:t>Treasurer’s Report</a:t>
            </a:r>
          </a:p>
          <a:p>
            <a:pPr marL="285750" indent="-285750">
              <a:buFontTx/>
              <a:buChar char="-"/>
            </a:pPr>
            <a:endParaRPr lang="en-CA" dirty="0"/>
          </a:p>
          <a:p>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32</a:t>
            </a:fld>
            <a:endParaRPr lang="en-CA"/>
          </a:p>
        </p:txBody>
      </p:sp>
    </p:spTree>
    <p:extLst>
      <p:ext uri="{BB962C8B-B14F-4D97-AF65-F5344CB8AC3E}">
        <p14:creationId xmlns:p14="http://schemas.microsoft.com/office/powerpoint/2010/main" val="3438020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6589" name="Picture" r:id="rId3" imgW="0" imgH="0" progId="StaticMetafile">
                  <p:embed/>
                </p:oleObj>
              </mc:Choice>
              <mc:Fallback>
                <p:oleObj name="Picture" r:id="rId3" imgW="0" imgH="0" progId="StaticMetafile">
                  <p:embed/>
                  <p:pic>
                    <p:nvPicPr>
                      <p:cNvPr id="0"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6186309"/>
          </a:xfrm>
          <a:prstGeom prst="rect">
            <a:avLst/>
          </a:prstGeom>
          <a:noFill/>
        </p:spPr>
        <p:txBody>
          <a:bodyPr wrap="square" rtlCol="0">
            <a:spAutoFit/>
          </a:bodyPr>
          <a:lstStyle/>
          <a:p>
            <a:r>
              <a:rPr lang="en-CA" b="1" dirty="0"/>
              <a:t>President’s Report </a:t>
            </a:r>
            <a:r>
              <a:rPr lang="en-CA" b="1" dirty="0" smtClean="0"/>
              <a:t>2020-2021</a:t>
            </a:r>
            <a:endParaRPr lang="en-CA" dirty="0"/>
          </a:p>
          <a:p>
            <a:endParaRPr lang="en-CA" dirty="0" smtClean="0"/>
          </a:p>
          <a:p>
            <a:r>
              <a:rPr lang="en-CA" dirty="0" smtClean="0"/>
              <a:t>The 2020-2021 season will certainly be one that we all remember.  This is not quite how we envisioned our 50</a:t>
            </a:r>
            <a:r>
              <a:rPr lang="en-CA" baseline="30000" dirty="0" smtClean="0"/>
              <a:t>th</a:t>
            </a:r>
            <a:r>
              <a:rPr lang="en-CA" dirty="0" smtClean="0"/>
              <a:t> </a:t>
            </a:r>
            <a:r>
              <a:rPr lang="en-CA" dirty="0"/>
              <a:t>Anniversary Season </a:t>
            </a:r>
            <a:r>
              <a:rPr lang="en-CA" dirty="0" smtClean="0"/>
              <a:t>playing out, but we were able to have a hockey season, and get the kids out onto the ice, unlike many associations across the country, so we should all be thankful for that. </a:t>
            </a:r>
          </a:p>
          <a:p>
            <a:endParaRPr lang="en-CA" dirty="0"/>
          </a:p>
          <a:p>
            <a:r>
              <a:rPr lang="en-CA" dirty="0"/>
              <a:t>With this being my sixth season on the MMHA Board, and third year as President, </a:t>
            </a:r>
            <a:r>
              <a:rPr lang="en-CA" dirty="0" smtClean="0"/>
              <a:t>this year has been a challenge long before it even began.  With the three-and-a-half month delay before last year’s Annual General Meeting, where we elected our new Executive and Board, we did not have the luxury of time to plan the season through a series of meetings held throughout the summer, as we typically would.  </a:t>
            </a:r>
          </a:p>
          <a:p>
            <a:endParaRPr lang="en-CA" dirty="0"/>
          </a:p>
          <a:p>
            <a:r>
              <a:rPr lang="en-CA" dirty="0" smtClean="0"/>
              <a:t>While some of us tried to plan throughout the summer as best we could, nothing could be finalized until after our new Executive and Board were elected on August 4</a:t>
            </a:r>
            <a:r>
              <a:rPr lang="en-CA" baseline="30000" dirty="0" smtClean="0"/>
              <a:t>th</a:t>
            </a:r>
            <a:r>
              <a:rPr lang="en-CA" dirty="0" smtClean="0"/>
              <a:t>, 2020.</a:t>
            </a:r>
          </a:p>
        </p:txBody>
      </p:sp>
      <p:sp>
        <p:nvSpPr>
          <p:cNvPr id="2" name="Slide Number Placeholder 1"/>
          <p:cNvSpPr>
            <a:spLocks noGrp="1"/>
          </p:cNvSpPr>
          <p:nvPr>
            <p:ph type="sldNum" sz="quarter" idx="12"/>
          </p:nvPr>
        </p:nvSpPr>
        <p:spPr/>
        <p:txBody>
          <a:bodyPr/>
          <a:lstStyle/>
          <a:p>
            <a:fld id="{5239F1D8-D09D-4022-8833-F020A9F54C84}" type="slidenum">
              <a:rPr lang="en-CA" smtClean="0"/>
              <a:pPr/>
              <a:t>33</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43415" name="Picture" r:id="rId3" imgW="0" imgH="0" progId="StaticMetafile">
                  <p:embed/>
                </p:oleObj>
              </mc:Choice>
              <mc:Fallback>
                <p:oleObj name="Picture" r:id="rId3" imgW="0" imgH="0" progId="StaticMetafile">
                  <p:embed/>
                  <p:pic>
                    <p:nvPicPr>
                      <p:cNvPr id="16385"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6186309"/>
          </a:xfrm>
          <a:prstGeom prst="rect">
            <a:avLst/>
          </a:prstGeom>
          <a:noFill/>
        </p:spPr>
        <p:txBody>
          <a:bodyPr wrap="square" rtlCol="0">
            <a:spAutoFit/>
          </a:bodyPr>
          <a:lstStyle/>
          <a:p>
            <a:r>
              <a:rPr lang="en-CA" dirty="0" smtClean="0"/>
              <a:t>Our team of volunteers did the best that we could with the information that we had at the time, when key decisions had to be made.  As many are aware, the recommendations and restrictions due to the ongoing </a:t>
            </a:r>
            <a:r>
              <a:rPr lang="en-CA" dirty="0"/>
              <a:t>Covid-19 Pandemic </a:t>
            </a:r>
            <a:r>
              <a:rPr lang="en-CA" dirty="0" smtClean="0"/>
              <a:t>were </a:t>
            </a:r>
            <a:r>
              <a:rPr lang="en-CA" dirty="0"/>
              <a:t>constantly </a:t>
            </a:r>
            <a:r>
              <a:rPr lang="en-CA" dirty="0" smtClean="0"/>
              <a:t>changing throughout the season, and this further complicated the decisions that had to be made, and how we had to continue on through these changes.</a:t>
            </a:r>
          </a:p>
          <a:p>
            <a:endParaRPr lang="en-US" dirty="0"/>
          </a:p>
          <a:p>
            <a:r>
              <a:rPr lang="en-CA" dirty="0"/>
              <a:t>No tournaments; no Provincials; no Volunteer Appreciation Banquet; </a:t>
            </a:r>
            <a:r>
              <a:rPr lang="en-CA" dirty="0" smtClean="0"/>
              <a:t>not being able to </a:t>
            </a:r>
            <a:r>
              <a:rPr lang="en-CA" dirty="0"/>
              <a:t>properly </a:t>
            </a:r>
            <a:r>
              <a:rPr lang="en-CA" dirty="0" smtClean="0"/>
              <a:t>celebrate </a:t>
            </a:r>
            <a:r>
              <a:rPr lang="en-CA" dirty="0"/>
              <a:t>our 50</a:t>
            </a:r>
            <a:r>
              <a:rPr lang="en-CA" baseline="30000" dirty="0"/>
              <a:t>th</a:t>
            </a:r>
            <a:r>
              <a:rPr lang="en-CA" dirty="0"/>
              <a:t> Anniversary Season.</a:t>
            </a:r>
          </a:p>
          <a:p>
            <a:endParaRPr lang="en-CA" dirty="0"/>
          </a:p>
          <a:p>
            <a:r>
              <a:rPr lang="en-CA" dirty="0"/>
              <a:t>But as difficult as this season has been, there were many positive things that happened throughout the season, so we will try to focus more on those.</a:t>
            </a:r>
          </a:p>
          <a:p>
            <a:endParaRPr lang="en-US" dirty="0"/>
          </a:p>
          <a:p>
            <a:r>
              <a:rPr lang="en-US" dirty="0" smtClean="0"/>
              <a:t>…and we were able to close out the season with four weeks of games, concluding with our </a:t>
            </a:r>
            <a:r>
              <a:rPr lang="en-US" dirty="0"/>
              <a:t>Day of </a:t>
            </a:r>
            <a:r>
              <a:rPr lang="en-US" dirty="0" smtClean="0"/>
              <a:t>Champions…something we were unable to do last season.</a:t>
            </a:r>
            <a:endParaRPr lang="en-US" dirty="0"/>
          </a:p>
          <a:p>
            <a:endParaRPr lang="en-CA" dirty="0" smtClean="0"/>
          </a:p>
        </p:txBody>
      </p:sp>
      <p:sp>
        <p:nvSpPr>
          <p:cNvPr id="2" name="Slide Number Placeholder 1"/>
          <p:cNvSpPr>
            <a:spLocks noGrp="1"/>
          </p:cNvSpPr>
          <p:nvPr>
            <p:ph type="sldNum" sz="quarter" idx="12"/>
          </p:nvPr>
        </p:nvSpPr>
        <p:spPr/>
        <p:txBody>
          <a:bodyPr/>
          <a:lstStyle/>
          <a:p>
            <a:fld id="{5239F1D8-D09D-4022-8833-F020A9F54C84}" type="slidenum">
              <a:rPr lang="en-CA" smtClean="0"/>
              <a:pPr/>
              <a:t>34</a:t>
            </a:fld>
            <a:endParaRPr lang="en-CA"/>
          </a:p>
        </p:txBody>
      </p:sp>
    </p:spTree>
    <p:extLst>
      <p:ext uri="{BB962C8B-B14F-4D97-AF65-F5344CB8AC3E}">
        <p14:creationId xmlns:p14="http://schemas.microsoft.com/office/powerpoint/2010/main" val="3551656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58512"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7109639"/>
          </a:xfrm>
          <a:prstGeom prst="rect">
            <a:avLst/>
          </a:prstGeom>
          <a:noFill/>
        </p:spPr>
        <p:txBody>
          <a:bodyPr wrap="square" rtlCol="0">
            <a:spAutoFit/>
          </a:bodyPr>
          <a:lstStyle/>
          <a:p>
            <a:r>
              <a:rPr lang="en-CA" dirty="0" smtClean="0"/>
              <a:t>Following </a:t>
            </a:r>
            <a:r>
              <a:rPr lang="en-CA" dirty="0"/>
              <a:t>my report, our Executive Director, our two Vice-Presidents, and our Treasurer will speak about the number of players, </a:t>
            </a:r>
            <a:r>
              <a:rPr lang="en-CA" dirty="0" smtClean="0"/>
              <a:t>teams, </a:t>
            </a:r>
            <a:r>
              <a:rPr lang="en-CA" dirty="0"/>
              <a:t>and games that the association supported throughout the season, as well as the state of our finances, so I will not get too deep into the specifics </a:t>
            </a:r>
            <a:r>
              <a:rPr lang="en-CA" dirty="0" smtClean="0"/>
              <a:t>of these items…but I will, no doubt, steal a bit of their thunder.</a:t>
            </a:r>
            <a:endParaRPr lang="en-CA" dirty="0"/>
          </a:p>
          <a:p>
            <a:endParaRPr lang="en-CA" dirty="0"/>
          </a:p>
          <a:p>
            <a:r>
              <a:rPr lang="en-CA" dirty="0"/>
              <a:t>It’s important to remember, as you listen to the </a:t>
            </a:r>
            <a:r>
              <a:rPr lang="en-CA" dirty="0" smtClean="0"/>
              <a:t>specifics of the </a:t>
            </a:r>
            <a:r>
              <a:rPr lang="en-CA" dirty="0"/>
              <a:t>past season, that none of this happens without </a:t>
            </a:r>
            <a:r>
              <a:rPr lang="en-CA" dirty="0" smtClean="0"/>
              <a:t>our </a:t>
            </a:r>
            <a:r>
              <a:rPr lang="en-CA" dirty="0"/>
              <a:t>volunteers, and they deserve our appreciation, </a:t>
            </a:r>
            <a:r>
              <a:rPr lang="en-CA" dirty="0" smtClean="0"/>
              <a:t>thanks, </a:t>
            </a:r>
            <a:r>
              <a:rPr lang="en-CA" dirty="0"/>
              <a:t>and respect</a:t>
            </a:r>
            <a:r>
              <a:rPr lang="en-CA" dirty="0" smtClean="0"/>
              <a:t>.</a:t>
            </a:r>
          </a:p>
          <a:p>
            <a:endParaRPr lang="en-CA" dirty="0"/>
          </a:p>
          <a:p>
            <a:pPr algn="ctr"/>
            <a:r>
              <a:rPr lang="en-US" sz="4800" b="1" dirty="0">
                <a:ln w="6600">
                  <a:solidFill>
                    <a:schemeClr val="accent2"/>
                  </a:solidFill>
                  <a:prstDash val="solid"/>
                </a:ln>
                <a:solidFill>
                  <a:srgbClr val="FFFFFF"/>
                </a:solidFill>
                <a:effectLst>
                  <a:outerShdw dist="38100" dir="2700000" algn="tl" rotWithShape="0">
                    <a:schemeClr val="accent2"/>
                  </a:outerShdw>
                </a:effectLst>
              </a:rPr>
              <a:t>CONGRATULATIONS</a:t>
            </a:r>
          </a:p>
          <a:p>
            <a:pPr algn="ctr"/>
            <a:endParaRPr lang="en-US" dirty="0"/>
          </a:p>
          <a:p>
            <a:pPr algn="ctr"/>
            <a:r>
              <a:rPr lang="en-US" dirty="0"/>
              <a:t>TO ALL AWARD WINNERS</a:t>
            </a:r>
          </a:p>
          <a:p>
            <a:pPr algn="ctr"/>
            <a:endParaRPr lang="en-US" dirty="0"/>
          </a:p>
          <a:p>
            <a:pPr algn="ctr"/>
            <a:r>
              <a:rPr lang="en-US" dirty="0"/>
              <a:t>AND</a:t>
            </a:r>
          </a:p>
          <a:p>
            <a:pPr algn="ctr"/>
            <a:endParaRPr lang="en-US" dirty="0"/>
          </a:p>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rPr>
              <a:t>THANK YOU</a:t>
            </a:r>
            <a:r>
              <a:rPr lang="en-US" sz="4800" b="1" dirty="0">
                <a:ln w="6600">
                  <a:solidFill>
                    <a:schemeClr val="accent2"/>
                  </a:solidFill>
                  <a:prstDash val="solid"/>
                </a:ln>
                <a:solidFill>
                  <a:srgbClr val="FFFFFF"/>
                </a:solidFill>
                <a:effectLst>
                  <a:outerShdw dist="38100" dir="2700000" algn="tl" rotWithShape="0">
                    <a:schemeClr val="accent2"/>
                  </a:outerShdw>
                </a:effectLst>
              </a:rPr>
              <a:t>!!!</a:t>
            </a:r>
          </a:p>
          <a:p>
            <a:pPr algn="ctr"/>
            <a:endParaRPr lang="en-US" dirty="0"/>
          </a:p>
          <a:p>
            <a:pPr algn="ctr"/>
            <a:r>
              <a:rPr lang="en-US" dirty="0"/>
              <a:t>TO ALL OF OUR DEDICATED VOLUNTEERS</a:t>
            </a:r>
            <a:r>
              <a:rPr lang="en-US" dirty="0" smtClean="0"/>
              <a:t>!!!!</a:t>
            </a:r>
            <a:endParaRPr lang="en-US"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35</a:t>
            </a:fld>
            <a:endParaRPr lang="en-CA"/>
          </a:p>
        </p:txBody>
      </p:sp>
    </p:spTree>
    <p:extLst>
      <p:ext uri="{BB962C8B-B14F-4D97-AF65-F5344CB8AC3E}">
        <p14:creationId xmlns:p14="http://schemas.microsoft.com/office/powerpoint/2010/main" val="3723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 calcmode="lin" valueType="num">
                                      <p:cBhvr additive="base">
                                        <p:cTn id="1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 calcmode="lin" valueType="num">
                                      <p:cBhvr additive="base">
                                        <p:cTn id="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 calcmode="lin" valueType="num">
                                      <p:cBhvr additive="base">
                                        <p:cTn id="1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anim calcmode="lin" valueType="num">
                                      <p:cBhvr additive="base">
                                        <p:cTn id="2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59549"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53555" y="2051720"/>
            <a:ext cx="5472608" cy="5909310"/>
          </a:xfrm>
          <a:prstGeom prst="rect">
            <a:avLst/>
          </a:prstGeom>
          <a:noFill/>
        </p:spPr>
        <p:txBody>
          <a:bodyPr wrap="square" rtlCol="0">
            <a:spAutoFit/>
          </a:bodyPr>
          <a:lstStyle/>
          <a:p>
            <a:r>
              <a:rPr lang="en-CA" dirty="0"/>
              <a:t>This past season, Moncton Minor Hockey had the </a:t>
            </a:r>
            <a:r>
              <a:rPr lang="en-CA" dirty="0" smtClean="0"/>
              <a:t>privilege/challenge </a:t>
            </a:r>
            <a:r>
              <a:rPr lang="en-CA" dirty="0"/>
              <a:t>of administering a minor sports program </a:t>
            </a:r>
            <a:r>
              <a:rPr lang="en-CA" dirty="0" smtClean="0"/>
              <a:t>for 635 </a:t>
            </a:r>
            <a:r>
              <a:rPr lang="en-CA" dirty="0"/>
              <a:t>players.  While it is always challenging to satisfy all players; potentially </a:t>
            </a:r>
            <a:r>
              <a:rPr lang="en-CA" dirty="0" smtClean="0"/>
              <a:t>1,270 </a:t>
            </a:r>
            <a:r>
              <a:rPr lang="en-CA" dirty="0"/>
              <a:t>parents; </a:t>
            </a:r>
            <a:r>
              <a:rPr lang="en-CA" dirty="0" smtClean="0"/>
              <a:t>and 246 </a:t>
            </a:r>
            <a:r>
              <a:rPr lang="en-CA" dirty="0"/>
              <a:t>volunteers, </a:t>
            </a:r>
            <a:r>
              <a:rPr lang="en-CA" dirty="0" smtClean="0"/>
              <a:t>especially this season, it </a:t>
            </a:r>
            <a:r>
              <a:rPr lang="en-CA" dirty="0"/>
              <a:t>is a very rewarding experience, and the rewards far outweigh the challenges.  </a:t>
            </a:r>
          </a:p>
          <a:p>
            <a:endParaRPr lang="en-US" dirty="0"/>
          </a:p>
          <a:p>
            <a:r>
              <a:rPr lang="en-CA" dirty="0"/>
              <a:t>We always do our best to make decisions that are in the best interest of all of our players, as well as our association, but these decisions do not always satisfy everyone, </a:t>
            </a:r>
            <a:r>
              <a:rPr lang="en-CA" dirty="0" smtClean="0"/>
              <a:t>especially this season, and </a:t>
            </a:r>
            <a:r>
              <a:rPr lang="en-CA" dirty="0"/>
              <a:t>that makes some of these decisions all the more difficult.</a:t>
            </a:r>
            <a:endParaRPr lang="en-US" dirty="0"/>
          </a:p>
          <a:p>
            <a:endParaRPr lang="en-CA" dirty="0"/>
          </a:p>
          <a:p>
            <a:r>
              <a:rPr lang="en-US" dirty="0" smtClean="0"/>
              <a:t>We are hopeful that, as we keep learning to live with this pandemic, and with vaccines continuing to roll out, next season will run much smoother.  While we are sure that there will still be restrictions in place, at least to start next season, we are confident that with the lessons learned from this past season, that the experience will be much better for all members.</a:t>
            </a:r>
          </a:p>
        </p:txBody>
      </p:sp>
      <p:sp>
        <p:nvSpPr>
          <p:cNvPr id="2" name="Slide Number Placeholder 1"/>
          <p:cNvSpPr>
            <a:spLocks noGrp="1"/>
          </p:cNvSpPr>
          <p:nvPr>
            <p:ph type="sldNum" sz="quarter" idx="12"/>
          </p:nvPr>
        </p:nvSpPr>
        <p:spPr/>
        <p:txBody>
          <a:bodyPr/>
          <a:lstStyle/>
          <a:p>
            <a:fld id="{5239F1D8-D09D-4022-8833-F020A9F54C84}" type="slidenum">
              <a:rPr lang="en-CA" smtClean="0"/>
              <a:pPr/>
              <a:t>36</a:t>
            </a:fld>
            <a:endParaRPr lang="en-CA"/>
          </a:p>
        </p:txBody>
      </p:sp>
    </p:spTree>
    <p:extLst>
      <p:ext uri="{BB962C8B-B14F-4D97-AF65-F5344CB8AC3E}">
        <p14:creationId xmlns:p14="http://schemas.microsoft.com/office/powerpoint/2010/main" val="1910580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60555"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5909310"/>
          </a:xfrm>
          <a:prstGeom prst="rect">
            <a:avLst/>
          </a:prstGeom>
          <a:noFill/>
        </p:spPr>
        <p:txBody>
          <a:bodyPr wrap="square" rtlCol="0">
            <a:spAutoFit/>
          </a:bodyPr>
          <a:lstStyle/>
          <a:p>
            <a:r>
              <a:rPr lang="en-CA" dirty="0" smtClean="0"/>
              <a:t>Moncton </a:t>
            </a:r>
            <a:r>
              <a:rPr lang="en-CA" dirty="0"/>
              <a:t>Minor Hockey is very fortunate to be </a:t>
            </a:r>
            <a:r>
              <a:rPr lang="en-CA" dirty="0" smtClean="0"/>
              <a:t>supported </a:t>
            </a:r>
            <a:r>
              <a:rPr lang="en-CA" dirty="0"/>
              <a:t>by a number of community partners.  I would like to acknowledge and thank:</a:t>
            </a:r>
          </a:p>
          <a:p>
            <a:endParaRPr lang="en-CA" dirty="0"/>
          </a:p>
          <a:p>
            <a:pPr lvl="1"/>
            <a:r>
              <a:rPr lang="en-CA" dirty="0"/>
              <a:t>The City of Moncton</a:t>
            </a:r>
          </a:p>
          <a:p>
            <a:pPr lvl="1"/>
            <a:r>
              <a:rPr lang="en-CA" dirty="0"/>
              <a:t>The Province of New Brunswick</a:t>
            </a:r>
          </a:p>
          <a:p>
            <a:pPr lvl="1"/>
            <a:r>
              <a:rPr lang="en-CA" dirty="0"/>
              <a:t>The Moncton Wildcats</a:t>
            </a:r>
          </a:p>
          <a:p>
            <a:pPr lvl="1"/>
            <a:r>
              <a:rPr lang="en-CA" dirty="0"/>
              <a:t>Easter Seals of New Brunswick</a:t>
            </a:r>
          </a:p>
          <a:p>
            <a:pPr lvl="1"/>
            <a:r>
              <a:rPr lang="en-CA" dirty="0"/>
              <a:t>The Advance Savings Credit </a:t>
            </a:r>
            <a:r>
              <a:rPr lang="en-CA" dirty="0" smtClean="0"/>
              <a:t>Union</a:t>
            </a:r>
            <a:endParaRPr lang="en-CA" dirty="0"/>
          </a:p>
          <a:p>
            <a:pPr lvl="1"/>
            <a:r>
              <a:rPr lang="en-CA" dirty="0"/>
              <a:t>The </a:t>
            </a:r>
            <a:r>
              <a:rPr lang="en-CA" dirty="0" err="1"/>
              <a:t>Lounsbury</a:t>
            </a:r>
            <a:r>
              <a:rPr lang="en-CA" dirty="0"/>
              <a:t> Group</a:t>
            </a:r>
          </a:p>
          <a:p>
            <a:pPr lvl="1"/>
            <a:r>
              <a:rPr lang="en-CA" dirty="0"/>
              <a:t>Doyle Corporate Image</a:t>
            </a:r>
          </a:p>
          <a:p>
            <a:pPr lvl="1"/>
            <a:r>
              <a:rPr lang="en-CA" dirty="0"/>
              <a:t>Doc Martin Braces</a:t>
            </a:r>
          </a:p>
          <a:p>
            <a:pPr lvl="1"/>
            <a:r>
              <a:rPr lang="en-CA" dirty="0"/>
              <a:t>Canadian </a:t>
            </a:r>
            <a:r>
              <a:rPr lang="en-CA" dirty="0" smtClean="0"/>
              <a:t>Tire/Jumpstart</a:t>
            </a:r>
            <a:endParaRPr lang="en-CA" dirty="0"/>
          </a:p>
          <a:p>
            <a:pPr lvl="1"/>
            <a:r>
              <a:rPr lang="en-CA" dirty="0"/>
              <a:t>The Corey Craig Group (Tim Horton’s Ltd)</a:t>
            </a:r>
          </a:p>
          <a:p>
            <a:pPr lvl="1"/>
            <a:r>
              <a:rPr lang="en-CA" dirty="0"/>
              <a:t>McDonalds Restaurants</a:t>
            </a:r>
          </a:p>
          <a:p>
            <a:pPr lvl="1"/>
            <a:r>
              <a:rPr lang="en-CA" dirty="0" smtClean="0"/>
              <a:t>Papa </a:t>
            </a:r>
            <a:r>
              <a:rPr lang="en-CA" dirty="0"/>
              <a:t>John’s Pizza</a:t>
            </a:r>
          </a:p>
          <a:p>
            <a:pPr lvl="1"/>
            <a:r>
              <a:rPr lang="en-US" dirty="0" smtClean="0"/>
              <a:t>DP Murphy Group of Hotels</a:t>
            </a:r>
          </a:p>
          <a:p>
            <a:pPr lvl="0"/>
            <a:endParaRPr lang="en-CA" dirty="0" smtClean="0"/>
          </a:p>
          <a:p>
            <a:r>
              <a:rPr lang="en-CA" dirty="0" smtClean="0"/>
              <a:t>Without </a:t>
            </a:r>
            <a:r>
              <a:rPr lang="en-CA" dirty="0"/>
              <a:t>their generosity, your children would not enjoy the quality program that MMHA is currently able to provide</a:t>
            </a:r>
            <a:r>
              <a:rPr lang="en-CA" dirty="0" smtClean="0"/>
              <a:t>.</a:t>
            </a:r>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37</a:t>
            </a:fld>
            <a:endParaRPr lang="en-CA"/>
          </a:p>
        </p:txBody>
      </p:sp>
    </p:spTree>
    <p:extLst>
      <p:ext uri="{BB962C8B-B14F-4D97-AF65-F5344CB8AC3E}">
        <p14:creationId xmlns:p14="http://schemas.microsoft.com/office/powerpoint/2010/main" val="1658200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61590"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6463308"/>
          </a:xfrm>
          <a:prstGeom prst="rect">
            <a:avLst/>
          </a:prstGeom>
          <a:noFill/>
        </p:spPr>
        <p:txBody>
          <a:bodyPr wrap="square" rtlCol="0">
            <a:spAutoFit/>
          </a:bodyPr>
          <a:lstStyle/>
          <a:p>
            <a:r>
              <a:rPr lang="en-CA" dirty="0" smtClean="0"/>
              <a:t>As challenging a season as this past season was, there were still lots of positives that we were able to achieve.  But first, the challenges:</a:t>
            </a:r>
            <a:endParaRPr lang="en-CA" dirty="0"/>
          </a:p>
          <a:p>
            <a:endParaRPr lang="en-CA" dirty="0"/>
          </a:p>
          <a:p>
            <a:pPr marL="285750" indent="-285750">
              <a:buFont typeface="Arial" panose="020B0604020202020204" pitchFamily="34" charset="0"/>
              <a:buChar char="•"/>
            </a:pPr>
            <a:r>
              <a:rPr lang="en-CA" dirty="0" smtClean="0"/>
              <a:t>Our registration numbers dropped slightly, from 639 players to 635 players (514 </a:t>
            </a:r>
            <a:r>
              <a:rPr lang="en-CA" dirty="0"/>
              <a:t>recreational players and 121 competitive </a:t>
            </a:r>
            <a:r>
              <a:rPr lang="en-CA" dirty="0" smtClean="0"/>
              <a:t>players).  Considering the fact that we were administering a minor sports program through a global pandemic, this decrease in registration numbers was not unexpected.  But this still brings us to a total reduction of 66 players over the past three </a:t>
            </a:r>
            <a:r>
              <a:rPr lang="en-CA" dirty="0"/>
              <a:t>seasons. </a:t>
            </a:r>
            <a:r>
              <a:rPr lang="en-CA" dirty="0" smtClean="0"/>
              <a:t> The </a:t>
            </a:r>
            <a:r>
              <a:rPr lang="en-CA" dirty="0"/>
              <a:t>main reasons for </a:t>
            </a:r>
            <a:r>
              <a:rPr lang="en-CA" dirty="0" smtClean="0"/>
              <a:t>this drop for the current season are </a:t>
            </a:r>
            <a:r>
              <a:rPr lang="en-CA" dirty="0"/>
              <a:t>as follows:</a:t>
            </a:r>
          </a:p>
          <a:p>
            <a:pPr marL="742950" lvl="1" indent="-285750">
              <a:buFont typeface="Arial" panose="020B0604020202020204" pitchFamily="34" charset="0"/>
              <a:buChar char="•"/>
            </a:pPr>
            <a:r>
              <a:rPr lang="en-CA" dirty="0" smtClean="0"/>
              <a:t>Covid-19 concerns (U7 (2015 birth years) numbers down; U11 and U13 numbers down)</a:t>
            </a:r>
            <a:endParaRPr lang="en-CA" dirty="0"/>
          </a:p>
          <a:p>
            <a:pPr marL="742950" lvl="1" indent="-285750">
              <a:buFont typeface="Arial" panose="020B0604020202020204" pitchFamily="34" charset="0"/>
              <a:buChar char="•"/>
            </a:pPr>
            <a:r>
              <a:rPr lang="en-US" dirty="0"/>
              <a:t>A new U16 </a:t>
            </a:r>
            <a:r>
              <a:rPr lang="en-US" dirty="0" smtClean="0"/>
              <a:t>AAA (U18 </a:t>
            </a:r>
            <a:r>
              <a:rPr lang="en-US" dirty="0"/>
              <a:t>Minor) EDZA team this season</a:t>
            </a:r>
          </a:p>
          <a:p>
            <a:pPr marL="742950" lvl="1" indent="-285750">
              <a:buFont typeface="Arial" panose="020B0604020202020204" pitchFamily="34" charset="0"/>
              <a:buChar char="•"/>
            </a:pPr>
            <a:r>
              <a:rPr lang="en-US" dirty="0"/>
              <a:t>Successful high school team tryouts, both male and female </a:t>
            </a:r>
            <a:r>
              <a:rPr lang="en-US" dirty="0" smtClean="0"/>
              <a:t>players, caused a significant decrease in our U18 Division</a:t>
            </a:r>
            <a:endParaRPr lang="en-US" dirty="0"/>
          </a:p>
          <a:p>
            <a:pPr marL="742950" lvl="1" indent="-285750">
              <a:buFont typeface="Arial" panose="020B0604020202020204" pitchFamily="34" charset="0"/>
              <a:buChar char="•"/>
            </a:pPr>
            <a:r>
              <a:rPr lang="en-US" dirty="0"/>
              <a:t>23 </a:t>
            </a:r>
            <a:r>
              <a:rPr lang="en-US" dirty="0" smtClean="0"/>
              <a:t>of the </a:t>
            </a:r>
            <a:r>
              <a:rPr lang="en-US" dirty="0"/>
              <a:t>34 roster spots on the two regional EDZA U13 AAA </a:t>
            </a:r>
            <a:r>
              <a:rPr lang="en-US" dirty="0" smtClean="0"/>
              <a:t>teams were earned </a:t>
            </a:r>
            <a:r>
              <a:rPr lang="en-US" dirty="0"/>
              <a:t>by MMHA </a:t>
            </a:r>
            <a:r>
              <a:rPr lang="en-US" dirty="0" smtClean="0"/>
              <a:t>players</a:t>
            </a:r>
            <a:endParaRPr lang="en-US"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38</a:t>
            </a:fld>
            <a:endParaRPr lang="en-CA"/>
          </a:p>
        </p:txBody>
      </p:sp>
    </p:spTree>
    <p:extLst>
      <p:ext uri="{BB962C8B-B14F-4D97-AF65-F5344CB8AC3E}">
        <p14:creationId xmlns:p14="http://schemas.microsoft.com/office/powerpoint/2010/main" val="664838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48534" name="Picture" r:id="rId3" imgW="0" imgH="0" progId="StaticMetafile">
                  <p:embed/>
                </p:oleObj>
              </mc:Choice>
              <mc:Fallback>
                <p:oleObj name="Picture" r:id="rId3" imgW="0" imgH="0" progId="StaticMetafile">
                  <p:embed/>
                  <p:pic>
                    <p:nvPicPr>
                      <p:cNvPr id="16385"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6186309"/>
          </a:xfrm>
          <a:prstGeom prst="rect">
            <a:avLst/>
          </a:prstGeom>
          <a:noFill/>
        </p:spPr>
        <p:txBody>
          <a:bodyPr wrap="square" rtlCol="0">
            <a:spAutoFit/>
          </a:bodyPr>
          <a:lstStyle/>
          <a:p>
            <a:pPr marL="285750" indent="-285750">
              <a:buFont typeface="Arial" panose="020B0604020202020204" pitchFamily="34" charset="0"/>
              <a:buChar char="•"/>
            </a:pPr>
            <a:r>
              <a:rPr lang="en-CA" dirty="0" smtClean="0"/>
              <a:t>To </a:t>
            </a:r>
            <a:r>
              <a:rPr lang="en-CA" dirty="0"/>
              <a:t>help increase our registration numbers, I personally reached out to all players who played with us over the past two years, to advise that registration was open.  I did this multiple times from the time that registration opened, until the end of September.  For those who decided not to register, I enquired as to why they decided </a:t>
            </a:r>
            <a:r>
              <a:rPr lang="en-CA" dirty="0" smtClean="0"/>
              <a:t>not to play.</a:t>
            </a:r>
            <a:endParaRPr lang="en-CA"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Our </a:t>
            </a:r>
            <a:r>
              <a:rPr lang="en-US" dirty="0"/>
              <a:t>registration numbers would have been much worse had we not had a U21 Division this season, which provided a place for </a:t>
            </a:r>
            <a:r>
              <a:rPr lang="en-US" dirty="0" smtClean="0"/>
              <a:t>36 players </a:t>
            </a:r>
            <a:r>
              <a:rPr lang="en-US" dirty="0"/>
              <a:t>to play</a:t>
            </a:r>
            <a:r>
              <a:rPr lang="en-US" dirty="0" smtClean="0"/>
              <a:t>.</a:t>
            </a:r>
            <a:endParaRPr lang="en-CA"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number of goaltenders at the younger Divisions appear to be on the decline, so we looked at ways to improve this situation.  Several more sets of goaltending gear was purchased, and the U7 and U9 age groups were encouraged to dress multiple goaltenders during each practice to generate more interest.  This appears to have worked, with four to six players moving up to the U11 Division next season who want to be goaltenders.  Moving forward, this, and other options, will continue to be considered.</a:t>
            </a:r>
          </a:p>
        </p:txBody>
      </p:sp>
      <p:sp>
        <p:nvSpPr>
          <p:cNvPr id="2" name="Slide Number Placeholder 1"/>
          <p:cNvSpPr>
            <a:spLocks noGrp="1"/>
          </p:cNvSpPr>
          <p:nvPr>
            <p:ph type="sldNum" sz="quarter" idx="12"/>
          </p:nvPr>
        </p:nvSpPr>
        <p:spPr/>
        <p:txBody>
          <a:bodyPr/>
          <a:lstStyle/>
          <a:p>
            <a:fld id="{5239F1D8-D09D-4022-8833-F020A9F54C84}" type="slidenum">
              <a:rPr lang="en-CA" smtClean="0"/>
              <a:pPr/>
              <a:t>39</a:t>
            </a:fld>
            <a:endParaRPr lang="en-CA"/>
          </a:p>
        </p:txBody>
      </p:sp>
    </p:spTree>
    <p:extLst>
      <p:ext uri="{BB962C8B-B14F-4D97-AF65-F5344CB8AC3E}">
        <p14:creationId xmlns:p14="http://schemas.microsoft.com/office/powerpoint/2010/main" val="1784778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96365"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smtClean="0">
                <a:solidFill>
                  <a:schemeClr val="bg1">
                    <a:lumMod val="65000"/>
                  </a:schemeClr>
                </a:solidFill>
              </a:rPr>
              <a:t>Call to Order </a:t>
            </a:r>
            <a:endParaRPr lang="en-CA" dirty="0">
              <a:solidFill>
                <a:schemeClr val="bg1">
                  <a:lumMod val="65000"/>
                </a:schemeClr>
              </a:solidFill>
            </a:endParaRPr>
          </a:p>
          <a:p>
            <a:r>
              <a:rPr lang="en-CA" b="1" dirty="0" smtClean="0"/>
              <a:t>Reading </a:t>
            </a:r>
            <a:r>
              <a:rPr lang="en-CA" b="1" dirty="0"/>
              <a:t>of Notice of Meeting</a:t>
            </a:r>
          </a:p>
          <a:p>
            <a:pPr lvl="0"/>
            <a:r>
              <a:rPr lang="en-CA" dirty="0">
                <a:solidFill>
                  <a:schemeClr val="bg1">
                    <a:lumMod val="65000"/>
                  </a:schemeClr>
                </a:solidFill>
              </a:rPr>
              <a:t>Approval </a:t>
            </a:r>
            <a:r>
              <a:rPr lang="en-CA" dirty="0" smtClean="0">
                <a:solidFill>
                  <a:schemeClr val="bg1">
                    <a:lumMod val="65000"/>
                  </a:schemeClr>
                </a:solidFill>
              </a:rPr>
              <a:t>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pPr lvl="0"/>
            <a:r>
              <a:rPr lang="en-CA" dirty="0" smtClean="0">
                <a:solidFill>
                  <a:schemeClr val="bg1">
                    <a:lumMod val="65000"/>
                  </a:schemeClr>
                </a:solidFill>
              </a:rPr>
              <a:t>Inscription of </a:t>
            </a:r>
            <a:r>
              <a:rPr lang="en-CA" dirty="0">
                <a:solidFill>
                  <a:schemeClr val="bg1">
                    <a:lumMod val="65000"/>
                  </a:schemeClr>
                </a:solidFill>
              </a:rPr>
              <a:t>all members present</a:t>
            </a:r>
          </a:p>
          <a:p>
            <a:pPr lvl="0"/>
            <a:r>
              <a:rPr lang="en-CA" dirty="0">
                <a:solidFill>
                  <a:schemeClr val="bg1">
                    <a:lumMod val="65000"/>
                  </a:schemeClr>
                </a:solidFill>
              </a:rPr>
              <a:t>Correspondence</a:t>
            </a:r>
          </a:p>
          <a:p>
            <a:r>
              <a:rPr lang="en-US" dirty="0" smtClean="0">
                <a:solidFill>
                  <a:schemeClr val="bg1">
                    <a:lumMod val="65000"/>
                  </a:schemeClr>
                </a:solidFill>
              </a:rPr>
              <a:t>     </a:t>
            </a:r>
            <a:r>
              <a:rPr lang="en-US" dirty="0">
                <a:solidFill>
                  <a:schemeClr val="bg1">
                    <a:lumMod val="65000"/>
                  </a:schemeClr>
                </a:solidFill>
              </a:rPr>
              <a:t>- Notice of </a:t>
            </a:r>
            <a:r>
              <a:rPr lang="en-US" dirty="0" smtClean="0">
                <a:solidFill>
                  <a:schemeClr val="bg1">
                    <a:lumMod val="65000"/>
                  </a:schemeClr>
                </a:solidFill>
              </a:rPr>
              <a:t>Amendments</a:t>
            </a:r>
          </a:p>
          <a:p>
            <a:r>
              <a:rPr lang="en-CA" dirty="0" smtClean="0">
                <a:solidFill>
                  <a:schemeClr val="bg1">
                    <a:lumMod val="65000"/>
                  </a:schemeClr>
                </a:solidFill>
              </a:rPr>
              <a:t>Reports </a:t>
            </a:r>
            <a:r>
              <a:rPr lang="en-CA" dirty="0">
                <a:solidFill>
                  <a:schemeClr val="bg1">
                    <a:lumMod val="65000"/>
                  </a:schemeClr>
                </a:solidFill>
              </a:rPr>
              <a:t>of Officers</a:t>
            </a:r>
          </a:p>
          <a:p>
            <a:pPr lvl="0"/>
            <a:r>
              <a:rPr lang="en-CA" dirty="0">
                <a:solidFill>
                  <a:schemeClr val="bg1">
                    <a:lumMod val="65000"/>
                  </a:schemeClr>
                </a:solidFill>
              </a:rPr>
              <a:t>Reports of Committees</a:t>
            </a:r>
          </a:p>
          <a:p>
            <a:pPr lvl="0"/>
            <a:r>
              <a:rPr lang="en-CA" dirty="0">
                <a:solidFill>
                  <a:schemeClr val="bg1">
                    <a:lumMod val="65000"/>
                  </a:schemeClr>
                </a:solidFill>
              </a:rPr>
              <a:t>Unfinished Business</a:t>
            </a:r>
          </a:p>
          <a:p>
            <a:pPr lvl="0"/>
            <a:r>
              <a:rPr lang="en-CA" dirty="0">
                <a:solidFill>
                  <a:schemeClr val="bg1">
                    <a:lumMod val="65000"/>
                  </a:schemeClr>
                </a:solidFill>
              </a:rPr>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4</a:t>
            </a:fld>
            <a:endParaRPr lang="en-CA" dirty="0"/>
          </a:p>
        </p:txBody>
      </p:sp>
    </p:spTree>
    <p:extLst>
      <p:ext uri="{BB962C8B-B14F-4D97-AF65-F5344CB8AC3E}">
        <p14:creationId xmlns:p14="http://schemas.microsoft.com/office/powerpoint/2010/main" val="1406896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49557" name="Picture" r:id="rId3" imgW="0" imgH="0" progId="StaticMetafile">
                  <p:embed/>
                </p:oleObj>
              </mc:Choice>
              <mc:Fallback>
                <p:oleObj name="Picture" r:id="rId3" imgW="0" imgH="0" progId="StaticMetafile">
                  <p:embed/>
                  <p:pic>
                    <p:nvPicPr>
                      <p:cNvPr id="16385"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674030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Our </a:t>
            </a:r>
            <a:r>
              <a:rPr lang="en-US" dirty="0"/>
              <a:t>declining U11 numbers, as well as the declining number of goaltenders at </a:t>
            </a:r>
            <a:r>
              <a:rPr lang="en-US" dirty="0" smtClean="0"/>
              <a:t>the U11 age </a:t>
            </a:r>
            <a:r>
              <a:rPr lang="en-US" dirty="0"/>
              <a:t>group, forced us to go with only two U11 competitive teams, instead of three, for the first time in many years.</a:t>
            </a:r>
            <a:endParaRPr lang="en-CA" dirty="0"/>
          </a:p>
          <a:p>
            <a:endParaRPr lang="en-CA" dirty="0"/>
          </a:p>
          <a:p>
            <a:pPr marL="285750" indent="-285750">
              <a:buFont typeface="Arial" panose="020B0604020202020204" pitchFamily="34" charset="0"/>
              <a:buChar char="•"/>
            </a:pPr>
            <a:r>
              <a:rPr lang="en-CA" dirty="0" smtClean="0"/>
              <a:t>The roller coaster season, with constant changes, was by far the biggest challenge that we faced.</a:t>
            </a:r>
          </a:p>
          <a:p>
            <a:pPr marL="742950" lvl="1" indent="-285750">
              <a:buFont typeface="Arial" panose="020B0604020202020204" pitchFamily="34" charset="0"/>
              <a:buChar char="•"/>
            </a:pPr>
            <a:r>
              <a:rPr lang="en-CA" dirty="0"/>
              <a:t>October </a:t>
            </a:r>
            <a:r>
              <a:rPr lang="en-CA" dirty="0" smtClean="0"/>
              <a:t>1</a:t>
            </a:r>
            <a:r>
              <a:rPr lang="en-CA" baseline="30000" dirty="0" smtClean="0"/>
              <a:t>st</a:t>
            </a:r>
            <a:r>
              <a:rPr lang="en-CA" dirty="0" smtClean="0"/>
              <a:t> to 8</a:t>
            </a:r>
            <a:r>
              <a:rPr lang="en-CA" baseline="30000" dirty="0" smtClean="0"/>
              <a:t>th</a:t>
            </a:r>
            <a:r>
              <a:rPr lang="en-CA" dirty="0" smtClean="0"/>
              <a:t>, 2020: </a:t>
            </a:r>
            <a:r>
              <a:rPr lang="en-CA" dirty="0" err="1" smtClean="0"/>
              <a:t>Covid</a:t>
            </a:r>
            <a:r>
              <a:rPr lang="en-CA" dirty="0" smtClean="0"/>
              <a:t> Yellow (8 days)</a:t>
            </a:r>
          </a:p>
          <a:p>
            <a:pPr marL="742950" lvl="1" indent="-285750">
              <a:buFont typeface="Arial" panose="020B0604020202020204" pitchFamily="34" charset="0"/>
              <a:buChar char="•"/>
            </a:pPr>
            <a:r>
              <a:rPr lang="en-CA" dirty="0"/>
              <a:t>October </a:t>
            </a:r>
            <a:r>
              <a:rPr lang="en-CA" dirty="0" smtClean="0"/>
              <a:t>9</a:t>
            </a:r>
            <a:r>
              <a:rPr lang="en-CA" baseline="30000" dirty="0" smtClean="0"/>
              <a:t>th</a:t>
            </a:r>
            <a:r>
              <a:rPr lang="en-CA" dirty="0"/>
              <a:t> </a:t>
            </a:r>
            <a:r>
              <a:rPr lang="en-CA" dirty="0" smtClean="0"/>
              <a:t>to 22</a:t>
            </a:r>
            <a:r>
              <a:rPr lang="en-CA" baseline="30000" dirty="0" smtClean="0"/>
              <a:t>nd</a:t>
            </a:r>
            <a:r>
              <a:rPr lang="en-CA" dirty="0" smtClean="0"/>
              <a:t>, 2020: </a:t>
            </a:r>
            <a:r>
              <a:rPr lang="en-CA" dirty="0" err="1" smtClean="0"/>
              <a:t>Covid</a:t>
            </a:r>
            <a:r>
              <a:rPr lang="en-CA" dirty="0" smtClean="0"/>
              <a:t> Orange – Shut Down (14 days)</a:t>
            </a:r>
          </a:p>
          <a:p>
            <a:pPr marL="742950" lvl="1" indent="-285750">
              <a:buFont typeface="Arial" panose="020B0604020202020204" pitchFamily="34" charset="0"/>
              <a:buChar char="•"/>
            </a:pPr>
            <a:r>
              <a:rPr lang="en-CA" dirty="0"/>
              <a:t>October </a:t>
            </a:r>
            <a:r>
              <a:rPr lang="en-CA" dirty="0" smtClean="0"/>
              <a:t>23</a:t>
            </a:r>
            <a:r>
              <a:rPr lang="en-CA" baseline="30000" dirty="0" smtClean="0"/>
              <a:t>rd</a:t>
            </a:r>
            <a:r>
              <a:rPr lang="en-CA" dirty="0" smtClean="0"/>
              <a:t> to November 19</a:t>
            </a:r>
            <a:r>
              <a:rPr lang="en-CA" baseline="30000" dirty="0" smtClean="0"/>
              <a:t>th</a:t>
            </a:r>
            <a:r>
              <a:rPr lang="en-CA" dirty="0" smtClean="0"/>
              <a:t>, 2020: </a:t>
            </a:r>
            <a:r>
              <a:rPr lang="en-CA" dirty="0" err="1" smtClean="0"/>
              <a:t>Covid</a:t>
            </a:r>
            <a:r>
              <a:rPr lang="en-CA" dirty="0" smtClean="0"/>
              <a:t> Yellow (28 days)</a:t>
            </a:r>
          </a:p>
          <a:p>
            <a:pPr marL="742950" lvl="1" indent="-285750">
              <a:buFont typeface="Arial" panose="020B0604020202020204" pitchFamily="34" charset="0"/>
              <a:buChar char="•"/>
            </a:pPr>
            <a:r>
              <a:rPr lang="en-CA" dirty="0"/>
              <a:t>November </a:t>
            </a:r>
            <a:r>
              <a:rPr lang="en-CA" dirty="0" smtClean="0"/>
              <a:t>20</a:t>
            </a:r>
            <a:r>
              <a:rPr lang="en-CA" baseline="30000" dirty="0" smtClean="0"/>
              <a:t>th</a:t>
            </a:r>
            <a:r>
              <a:rPr lang="en-CA" dirty="0" smtClean="0"/>
              <a:t> to December 6</a:t>
            </a:r>
            <a:r>
              <a:rPr lang="en-CA" baseline="30000" dirty="0" smtClean="0"/>
              <a:t>th</a:t>
            </a:r>
            <a:r>
              <a:rPr lang="en-CA" dirty="0" smtClean="0"/>
              <a:t>, 2020: </a:t>
            </a:r>
            <a:r>
              <a:rPr lang="en-CA" dirty="0" err="1" smtClean="0"/>
              <a:t>Covid</a:t>
            </a:r>
            <a:r>
              <a:rPr lang="en-CA" dirty="0" smtClean="0"/>
              <a:t> Orange – Practice Only (17 days)</a:t>
            </a:r>
          </a:p>
          <a:p>
            <a:pPr marL="742950" lvl="1" indent="-285750">
              <a:buFont typeface="Arial" panose="020B0604020202020204" pitchFamily="34" charset="0"/>
              <a:buChar char="•"/>
            </a:pPr>
            <a:r>
              <a:rPr lang="en-CA" dirty="0"/>
              <a:t>December </a:t>
            </a:r>
            <a:r>
              <a:rPr lang="en-CA" dirty="0" smtClean="0"/>
              <a:t>7</a:t>
            </a:r>
            <a:r>
              <a:rPr lang="en-CA" baseline="30000" dirty="0" smtClean="0"/>
              <a:t>th</a:t>
            </a:r>
            <a:r>
              <a:rPr lang="en-CA" dirty="0" smtClean="0"/>
              <a:t>, 2020 to January 5</a:t>
            </a:r>
            <a:r>
              <a:rPr lang="en-CA" baseline="30000" dirty="0" smtClean="0"/>
              <a:t>th</a:t>
            </a:r>
            <a:r>
              <a:rPr lang="en-CA" dirty="0" smtClean="0"/>
              <a:t>, 2021: </a:t>
            </a:r>
            <a:r>
              <a:rPr lang="en-CA" dirty="0" err="1" smtClean="0"/>
              <a:t>Covid</a:t>
            </a:r>
            <a:r>
              <a:rPr lang="en-CA" dirty="0" smtClean="0"/>
              <a:t> Yellow (30 days)</a:t>
            </a:r>
          </a:p>
          <a:p>
            <a:pPr marL="742950" lvl="1" indent="-285750">
              <a:buFont typeface="Arial" panose="020B0604020202020204" pitchFamily="34" charset="0"/>
              <a:buChar char="•"/>
            </a:pPr>
            <a:r>
              <a:rPr lang="en-CA" dirty="0"/>
              <a:t>January </a:t>
            </a:r>
            <a:r>
              <a:rPr lang="en-CA" dirty="0" smtClean="0"/>
              <a:t>6</a:t>
            </a:r>
            <a:r>
              <a:rPr lang="en-CA" baseline="30000" dirty="0" smtClean="0"/>
              <a:t>th</a:t>
            </a:r>
            <a:r>
              <a:rPr lang="en-CA" dirty="0" smtClean="0"/>
              <a:t> to 19</a:t>
            </a:r>
            <a:r>
              <a:rPr lang="en-CA" baseline="30000" dirty="0" smtClean="0"/>
              <a:t>th</a:t>
            </a:r>
            <a:r>
              <a:rPr lang="en-CA" dirty="0" smtClean="0"/>
              <a:t>, 2021: </a:t>
            </a:r>
            <a:r>
              <a:rPr lang="en-CA" dirty="0" err="1"/>
              <a:t>Covid</a:t>
            </a:r>
            <a:r>
              <a:rPr lang="en-CA" dirty="0"/>
              <a:t> Orange – Practice Only (</a:t>
            </a:r>
            <a:r>
              <a:rPr lang="en-CA" dirty="0" smtClean="0"/>
              <a:t>14 </a:t>
            </a:r>
            <a:r>
              <a:rPr lang="en-CA" dirty="0"/>
              <a:t>days)</a:t>
            </a:r>
            <a:endParaRPr lang="en-CA" dirty="0" smtClean="0"/>
          </a:p>
          <a:p>
            <a:pPr marL="742950" lvl="1" indent="-285750">
              <a:buFont typeface="Arial" panose="020B0604020202020204" pitchFamily="34" charset="0"/>
              <a:buChar char="•"/>
            </a:pPr>
            <a:r>
              <a:rPr lang="en-CA" dirty="0"/>
              <a:t>January </a:t>
            </a:r>
            <a:r>
              <a:rPr lang="en-CA" dirty="0" smtClean="0"/>
              <a:t>20</a:t>
            </a:r>
            <a:r>
              <a:rPr lang="en-CA" baseline="30000" dirty="0" smtClean="0"/>
              <a:t>th</a:t>
            </a:r>
            <a:r>
              <a:rPr lang="en-CA" dirty="0" smtClean="0"/>
              <a:t> to February 8</a:t>
            </a:r>
            <a:r>
              <a:rPr lang="en-CA" baseline="30000" dirty="0" smtClean="0"/>
              <a:t>th</a:t>
            </a:r>
            <a:r>
              <a:rPr lang="en-CA" dirty="0" smtClean="0"/>
              <a:t>, 2021: </a:t>
            </a:r>
            <a:r>
              <a:rPr lang="en-CA" dirty="0" err="1" smtClean="0"/>
              <a:t>Covid</a:t>
            </a:r>
            <a:r>
              <a:rPr lang="en-CA" dirty="0" smtClean="0"/>
              <a:t> Red – Shut Down (20 days)</a:t>
            </a:r>
          </a:p>
          <a:p>
            <a:pPr marL="742950" lvl="1" indent="-285750">
              <a:buFont typeface="Arial" panose="020B0604020202020204" pitchFamily="34" charset="0"/>
              <a:buChar char="•"/>
            </a:pPr>
            <a:r>
              <a:rPr lang="en-CA" dirty="0"/>
              <a:t>February </a:t>
            </a:r>
            <a:r>
              <a:rPr lang="en-CA" dirty="0" smtClean="0"/>
              <a:t>9</a:t>
            </a:r>
            <a:r>
              <a:rPr lang="en-CA" baseline="30000" dirty="0" smtClean="0"/>
              <a:t>th</a:t>
            </a:r>
            <a:r>
              <a:rPr lang="en-CA" dirty="0" smtClean="0"/>
              <a:t> to March 7</a:t>
            </a:r>
            <a:r>
              <a:rPr lang="en-CA" baseline="30000" dirty="0" smtClean="0"/>
              <a:t>th</a:t>
            </a:r>
            <a:r>
              <a:rPr lang="en-CA" dirty="0" smtClean="0"/>
              <a:t>, 2021: </a:t>
            </a:r>
            <a:r>
              <a:rPr lang="en-CA" dirty="0" err="1"/>
              <a:t>Covid</a:t>
            </a:r>
            <a:r>
              <a:rPr lang="en-CA" dirty="0"/>
              <a:t> Orange – Practice Only </a:t>
            </a:r>
            <a:r>
              <a:rPr lang="en-CA" dirty="0" smtClean="0"/>
              <a:t>(27 </a:t>
            </a:r>
            <a:r>
              <a:rPr lang="en-CA" dirty="0"/>
              <a:t>days)</a:t>
            </a:r>
            <a:endParaRPr lang="en-CA" dirty="0" smtClean="0"/>
          </a:p>
          <a:p>
            <a:pPr marL="742950" lvl="1" indent="-285750">
              <a:buFont typeface="Arial" panose="020B0604020202020204" pitchFamily="34" charset="0"/>
              <a:buChar char="•"/>
            </a:pPr>
            <a:r>
              <a:rPr lang="en-CA" dirty="0"/>
              <a:t>March </a:t>
            </a:r>
            <a:r>
              <a:rPr lang="en-CA" dirty="0" smtClean="0"/>
              <a:t>8</a:t>
            </a:r>
            <a:r>
              <a:rPr lang="en-CA" baseline="30000" dirty="0" smtClean="0"/>
              <a:t>th</a:t>
            </a:r>
            <a:r>
              <a:rPr lang="en-CA" dirty="0" smtClean="0"/>
              <a:t> to April 4</a:t>
            </a:r>
            <a:r>
              <a:rPr lang="en-CA" baseline="30000" dirty="0" smtClean="0"/>
              <a:t>th</a:t>
            </a:r>
            <a:r>
              <a:rPr lang="en-CA" dirty="0" smtClean="0"/>
              <a:t>, 2021: </a:t>
            </a:r>
            <a:r>
              <a:rPr lang="en-CA" dirty="0" err="1" smtClean="0"/>
              <a:t>Covid</a:t>
            </a:r>
            <a:r>
              <a:rPr lang="en-CA" dirty="0" smtClean="0"/>
              <a:t> Yellow (28 days)</a:t>
            </a:r>
          </a:p>
        </p:txBody>
      </p:sp>
      <p:sp>
        <p:nvSpPr>
          <p:cNvPr id="2" name="Slide Number Placeholder 1"/>
          <p:cNvSpPr>
            <a:spLocks noGrp="1"/>
          </p:cNvSpPr>
          <p:nvPr>
            <p:ph type="sldNum" sz="quarter" idx="12"/>
          </p:nvPr>
        </p:nvSpPr>
        <p:spPr/>
        <p:txBody>
          <a:bodyPr/>
          <a:lstStyle/>
          <a:p>
            <a:fld id="{5239F1D8-D09D-4022-8833-F020A9F54C84}" type="slidenum">
              <a:rPr lang="en-CA" smtClean="0"/>
              <a:pPr/>
              <a:t>40</a:t>
            </a:fld>
            <a:endParaRPr lang="en-CA"/>
          </a:p>
        </p:txBody>
      </p:sp>
    </p:spTree>
    <p:extLst>
      <p:ext uri="{BB962C8B-B14F-4D97-AF65-F5344CB8AC3E}">
        <p14:creationId xmlns:p14="http://schemas.microsoft.com/office/powerpoint/2010/main" val="822259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63630"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53555" y="1838325"/>
            <a:ext cx="5472608" cy="729430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cancellation of all tournaments and jamborees for the season was a huge challenge financially, as our tournaments typically add over $30,000 worth of revenue to our association.  More importantly, it took away from the full hockey experience for our players, as going away for tournaments is what most look forward to each season so they can bond together as a team, and form friendships and experiences outside out hockey.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cancellation of Provincials for the second consecutive season was a huge disappointment, as well.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cancellation of our annual Volunteer Appreciation Banquet for the second consecutive year was a huge disappointment for our association.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CA" dirty="0"/>
              <a:t>While MMHA was selected to be a host for the Bauer First Shift program this past season, the Board decided that, due to all of the unknowns associated with the Covid-19 pandemic, hosting this program for the 2020-2021 season would not be in the best interest of the association, so we declined.</a:t>
            </a:r>
          </a:p>
          <a:p>
            <a:pPr marL="285750" indent="-285750">
              <a:buFont typeface="Arial" panose="020B0604020202020204" pitchFamily="34" charset="0"/>
              <a:buChar char="•"/>
            </a:pPr>
            <a:endParaRPr lang="en-US" dirty="0" smtClean="0"/>
          </a:p>
        </p:txBody>
      </p:sp>
      <p:sp>
        <p:nvSpPr>
          <p:cNvPr id="2" name="Slide Number Placeholder 1"/>
          <p:cNvSpPr>
            <a:spLocks noGrp="1"/>
          </p:cNvSpPr>
          <p:nvPr>
            <p:ph type="sldNum" sz="quarter" idx="12"/>
          </p:nvPr>
        </p:nvSpPr>
        <p:spPr/>
        <p:txBody>
          <a:bodyPr/>
          <a:lstStyle/>
          <a:p>
            <a:fld id="{5239F1D8-D09D-4022-8833-F020A9F54C84}" type="slidenum">
              <a:rPr lang="en-CA" smtClean="0"/>
              <a:pPr/>
              <a:t>41</a:t>
            </a:fld>
            <a:endParaRPr lang="en-CA"/>
          </a:p>
        </p:txBody>
      </p:sp>
    </p:spTree>
    <p:extLst>
      <p:ext uri="{BB962C8B-B14F-4D97-AF65-F5344CB8AC3E}">
        <p14:creationId xmlns:p14="http://schemas.microsoft.com/office/powerpoint/2010/main" val="3636419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50577" name="Picture" r:id="rId3" imgW="0" imgH="0" progId="StaticMetafile">
                  <p:embed/>
                </p:oleObj>
              </mc:Choice>
              <mc:Fallback>
                <p:oleObj name="Picture" r:id="rId3" imgW="0" imgH="0" progId="StaticMetafile">
                  <p:embed/>
                  <p:pic>
                    <p:nvPicPr>
                      <p:cNvPr id="16385"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7017306"/>
          </a:xfrm>
          <a:prstGeom prst="rect">
            <a:avLst/>
          </a:prstGeom>
          <a:noFill/>
        </p:spPr>
        <p:txBody>
          <a:bodyPr wrap="square" rtlCol="0">
            <a:spAutoFit/>
          </a:bodyPr>
          <a:lstStyle/>
          <a:p>
            <a:pPr marL="285750" indent="-285750">
              <a:buFont typeface="Arial" panose="020B0604020202020204" pitchFamily="34" charset="0"/>
              <a:buChar char="•"/>
            </a:pPr>
            <a:r>
              <a:rPr lang="en-CA" dirty="0" smtClean="0"/>
              <a:t>Our </a:t>
            </a:r>
            <a:r>
              <a:rPr lang="en-CA" dirty="0"/>
              <a:t>Discipline Committee had a very challenging season, with formal complaints received for eight separate incidents that needed to be investigated.  With only two of these incidents taking place prior to the early March transition back to the </a:t>
            </a:r>
            <a:r>
              <a:rPr lang="en-CA" dirty="0" err="1"/>
              <a:t>Covid</a:t>
            </a:r>
            <a:r>
              <a:rPr lang="en-CA" dirty="0"/>
              <a:t> Yellow Phase, the last four plus weeks of the season certainly made up for it.  The committee had to convene six Disciplinary Hearings over the final seven days of the season.</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The ongoing Abuse of Officials from some teams prompted MMHA to deliver a message to all of our teams’ staff members to remind them that this behaviour will not be tolerated, and those who continue to do this would run the risk of no longer having on-ice officials provided for their scheduled games.  While most teams were being respectful of our officials, this message had to be sent out to everyone.  I am happy to report that this measure appears to have worked, as there was only one incident once this message was sent out.  It is sad that we had to tell adults that this behaviour is not okay; yelling at some of our 13, 14, and 15 year old new officials and having them leave the rink in tears is not okay.</a:t>
            </a:r>
          </a:p>
        </p:txBody>
      </p:sp>
      <p:sp>
        <p:nvSpPr>
          <p:cNvPr id="2" name="Slide Number Placeholder 1"/>
          <p:cNvSpPr>
            <a:spLocks noGrp="1"/>
          </p:cNvSpPr>
          <p:nvPr>
            <p:ph type="sldNum" sz="quarter" idx="12"/>
          </p:nvPr>
        </p:nvSpPr>
        <p:spPr/>
        <p:txBody>
          <a:bodyPr/>
          <a:lstStyle/>
          <a:p>
            <a:fld id="{5239F1D8-D09D-4022-8833-F020A9F54C84}" type="slidenum">
              <a:rPr lang="en-CA" smtClean="0"/>
              <a:pPr/>
              <a:t>42</a:t>
            </a:fld>
            <a:endParaRPr lang="en-CA"/>
          </a:p>
        </p:txBody>
      </p:sp>
    </p:spTree>
    <p:extLst>
      <p:ext uri="{BB962C8B-B14F-4D97-AF65-F5344CB8AC3E}">
        <p14:creationId xmlns:p14="http://schemas.microsoft.com/office/powerpoint/2010/main" val="1443836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59782" name="Picture" r:id="rId3" imgW="0" imgH="0" progId="StaticMetafile">
                  <p:embed/>
                </p:oleObj>
              </mc:Choice>
              <mc:Fallback>
                <p:oleObj name="Picture" r:id="rId3" imgW="0" imgH="0" progId="StaticMetafile">
                  <p:embed/>
                  <p:pic>
                    <p:nvPicPr>
                      <p:cNvPr id="16385"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will be no refunds or credits provided for registration fees, as we ended up finishing the season with a slight deficit.  The main reason for his was because we did not increase registration fees.  While we did lose 34 days this season due to two Covid-19 shutdowns (</a:t>
            </a:r>
            <a:r>
              <a:rPr lang="en-CA" dirty="0"/>
              <a:t>October 9</a:t>
            </a:r>
            <a:r>
              <a:rPr lang="en-CA" baseline="30000" dirty="0"/>
              <a:t>th</a:t>
            </a:r>
            <a:r>
              <a:rPr lang="en-CA" dirty="0"/>
              <a:t> to 22</a:t>
            </a:r>
            <a:r>
              <a:rPr lang="en-CA" baseline="30000" dirty="0"/>
              <a:t>nd</a:t>
            </a:r>
            <a:r>
              <a:rPr lang="en-CA" dirty="0"/>
              <a:t>, </a:t>
            </a:r>
            <a:r>
              <a:rPr lang="en-CA" dirty="0" smtClean="0"/>
              <a:t>2020</a:t>
            </a:r>
            <a:r>
              <a:rPr lang="en-US" dirty="0" smtClean="0"/>
              <a:t> and J</a:t>
            </a:r>
            <a:r>
              <a:rPr lang="en-CA" dirty="0" err="1" smtClean="0"/>
              <a:t>anuary</a:t>
            </a:r>
            <a:r>
              <a:rPr lang="en-CA" dirty="0" smtClean="0"/>
              <a:t> </a:t>
            </a:r>
            <a:r>
              <a:rPr lang="en-CA" dirty="0"/>
              <a:t>20</a:t>
            </a:r>
            <a:r>
              <a:rPr lang="en-CA" baseline="30000" dirty="0"/>
              <a:t>th</a:t>
            </a:r>
            <a:r>
              <a:rPr lang="en-CA" dirty="0"/>
              <a:t> to February 8</a:t>
            </a:r>
            <a:r>
              <a:rPr lang="en-CA" baseline="30000" dirty="0"/>
              <a:t>th</a:t>
            </a:r>
            <a:r>
              <a:rPr lang="en-CA" dirty="0"/>
              <a:t>, </a:t>
            </a:r>
            <a:r>
              <a:rPr lang="en-CA" dirty="0" smtClean="0"/>
              <a:t>2021), bear in mind the following:</a:t>
            </a:r>
            <a:endParaRPr lang="en-US" dirty="0" smtClean="0"/>
          </a:p>
          <a:p>
            <a:pPr marL="742950" lvl="1" indent="-285750">
              <a:buFont typeface="Arial" panose="020B0604020202020204" pitchFamily="34" charset="0"/>
              <a:buChar char="•"/>
            </a:pPr>
            <a:r>
              <a:rPr lang="en-US" dirty="0" smtClean="0"/>
              <a:t>Three of those days were during Thanksgiving weekend where we had no </a:t>
            </a:r>
            <a:r>
              <a:rPr lang="en-US" dirty="0" err="1" smtClean="0"/>
              <a:t>icetime</a:t>
            </a:r>
            <a:r>
              <a:rPr lang="en-US" dirty="0" smtClean="0"/>
              <a:t> scheduled anyway.</a:t>
            </a:r>
          </a:p>
          <a:p>
            <a:pPr marL="742950" lvl="1" indent="-285750">
              <a:buFont typeface="Arial" panose="020B0604020202020204" pitchFamily="34" charset="0"/>
              <a:buChar char="•"/>
            </a:pPr>
            <a:r>
              <a:rPr lang="en-US" dirty="0" smtClean="0"/>
              <a:t>The season was extended by three weeks to April 4</a:t>
            </a:r>
            <a:r>
              <a:rPr lang="en-US" baseline="30000" dirty="0" smtClean="0"/>
              <a:t>th</a:t>
            </a:r>
            <a:r>
              <a:rPr lang="en-US" dirty="0" smtClean="0"/>
              <a:t>, 2021.</a:t>
            </a:r>
          </a:p>
          <a:p>
            <a:pPr marL="742950" lvl="1" indent="-285750">
              <a:buFont typeface="Arial" panose="020B0604020202020204" pitchFamily="34" charset="0"/>
              <a:buChar char="•"/>
            </a:pPr>
            <a:r>
              <a:rPr lang="en-US" dirty="0" smtClean="0"/>
              <a:t>Additional daytime </a:t>
            </a:r>
            <a:r>
              <a:rPr lang="en-US" dirty="0" err="1" smtClean="0"/>
              <a:t>icetimes</a:t>
            </a:r>
            <a:r>
              <a:rPr lang="en-US" dirty="0" smtClean="0"/>
              <a:t> were added on Family Day, March Break, and Good Friday.</a:t>
            </a:r>
          </a:p>
          <a:p>
            <a:pPr marL="742950" lvl="1" indent="-285750">
              <a:buFont typeface="Arial" panose="020B0604020202020204" pitchFamily="34" charset="0"/>
              <a:buChar char="•"/>
            </a:pPr>
            <a:r>
              <a:rPr lang="en-US" dirty="0" smtClean="0"/>
              <a:t>No weekend </a:t>
            </a:r>
            <a:r>
              <a:rPr lang="en-US" dirty="0" err="1" smtClean="0"/>
              <a:t>icetimes</a:t>
            </a:r>
            <a:r>
              <a:rPr lang="en-US" dirty="0" smtClean="0"/>
              <a:t> were lost to tournaments (typically  five weekends in a typical season, after the Thanksgiving weekend).</a:t>
            </a:r>
          </a:p>
          <a:p>
            <a:pPr marL="742950" lvl="1" indent="-285750">
              <a:buFont typeface="Arial" panose="020B0604020202020204" pitchFamily="34" charset="0"/>
              <a:buChar char="•"/>
            </a:pPr>
            <a:endParaRPr lang="en-US" dirty="0" smtClean="0"/>
          </a:p>
        </p:txBody>
      </p:sp>
      <p:sp>
        <p:nvSpPr>
          <p:cNvPr id="2" name="Slide Number Placeholder 1"/>
          <p:cNvSpPr>
            <a:spLocks noGrp="1"/>
          </p:cNvSpPr>
          <p:nvPr>
            <p:ph type="sldNum" sz="quarter" idx="12"/>
          </p:nvPr>
        </p:nvSpPr>
        <p:spPr/>
        <p:txBody>
          <a:bodyPr/>
          <a:lstStyle/>
          <a:p>
            <a:fld id="{5239F1D8-D09D-4022-8833-F020A9F54C84}" type="slidenum">
              <a:rPr lang="en-CA" smtClean="0"/>
              <a:pPr/>
              <a:t>43</a:t>
            </a:fld>
            <a:endParaRPr lang="en-CA"/>
          </a:p>
        </p:txBody>
      </p:sp>
      <p:graphicFrame>
        <p:nvGraphicFramePr>
          <p:cNvPr id="3" name="Table 2"/>
          <p:cNvGraphicFramePr>
            <a:graphicFrameLocks noGrp="1"/>
          </p:cNvGraphicFramePr>
          <p:nvPr>
            <p:extLst>
              <p:ext uri="{D42A27DB-BD31-4B8C-83A1-F6EECF244321}">
                <p14:modId xmlns:p14="http://schemas.microsoft.com/office/powerpoint/2010/main" val="1468522060"/>
              </p:ext>
            </p:extLst>
          </p:nvPr>
        </p:nvGraphicFramePr>
        <p:xfrm>
          <a:off x="771736" y="7082119"/>
          <a:ext cx="5653112" cy="1645920"/>
        </p:xfrm>
        <a:graphic>
          <a:graphicData uri="http://schemas.openxmlformats.org/drawingml/2006/table">
            <a:tbl>
              <a:tblPr/>
              <a:tblGrid>
                <a:gridCol w="1207225">
                  <a:extLst>
                    <a:ext uri="{9D8B030D-6E8A-4147-A177-3AD203B41FA5}">
                      <a16:colId xmlns:a16="http://schemas.microsoft.com/office/drawing/2014/main" val="1166522380"/>
                    </a:ext>
                  </a:extLst>
                </a:gridCol>
                <a:gridCol w="1182708">
                  <a:extLst>
                    <a:ext uri="{9D8B030D-6E8A-4147-A177-3AD203B41FA5}">
                      <a16:colId xmlns:a16="http://schemas.microsoft.com/office/drawing/2014/main" val="3385058434"/>
                    </a:ext>
                  </a:extLst>
                </a:gridCol>
                <a:gridCol w="1634151">
                  <a:extLst>
                    <a:ext uri="{9D8B030D-6E8A-4147-A177-3AD203B41FA5}">
                      <a16:colId xmlns:a16="http://schemas.microsoft.com/office/drawing/2014/main" val="1407267271"/>
                    </a:ext>
                  </a:extLst>
                </a:gridCol>
                <a:gridCol w="1629028">
                  <a:extLst>
                    <a:ext uri="{9D8B030D-6E8A-4147-A177-3AD203B41FA5}">
                      <a16:colId xmlns:a16="http://schemas.microsoft.com/office/drawing/2014/main" val="1109309671"/>
                    </a:ext>
                  </a:extLst>
                </a:gridCol>
              </a:tblGrid>
              <a:tr h="571500">
                <a:tc>
                  <a:txBody>
                    <a:bodyPr/>
                    <a:lstStyle/>
                    <a:p>
                      <a:pPr algn="ctr"/>
                      <a:r>
                        <a:rPr lang="en-CA" b="1" dirty="0" smtClean="0">
                          <a:solidFill>
                            <a:srgbClr val="000000"/>
                          </a:solidFill>
                          <a:effectLst/>
                          <a:latin typeface="Roboto" panose="02000000000000000000" pitchFamily="2" charset="0"/>
                        </a:rPr>
                        <a:t>Year</a:t>
                      </a:r>
                    </a:p>
                    <a:p>
                      <a:pPr algn="ctr"/>
                      <a:endParaRPr lang="en-CA" dirty="0">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CA" b="1" dirty="0" smtClean="0">
                          <a:solidFill>
                            <a:srgbClr val="000000"/>
                          </a:solidFill>
                          <a:effectLst/>
                          <a:latin typeface="Roboto" panose="02000000000000000000" pitchFamily="2" charset="0"/>
                        </a:rPr>
                        <a:t>Total Hours of </a:t>
                      </a:r>
                      <a:r>
                        <a:rPr lang="en-CA" b="1" dirty="0">
                          <a:solidFill>
                            <a:srgbClr val="000000"/>
                          </a:solidFill>
                          <a:effectLst/>
                          <a:latin typeface="Roboto" panose="02000000000000000000" pitchFamily="2" charset="0"/>
                        </a:rPr>
                        <a:t>Ice</a:t>
                      </a:r>
                      <a:endParaRPr lang="en-CA" dirty="0">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CA" b="1" dirty="0" smtClean="0">
                          <a:solidFill>
                            <a:srgbClr val="000000"/>
                          </a:solidFill>
                          <a:effectLst/>
                          <a:latin typeface="Roboto" panose="02000000000000000000" pitchFamily="2" charset="0"/>
                        </a:rPr>
                        <a:t>Hours of Ice Lost To Tournaments</a:t>
                      </a:r>
                      <a:endParaRPr lang="en-CA" dirty="0">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CA" b="1" dirty="0" smtClean="0">
                          <a:solidFill>
                            <a:srgbClr val="000000"/>
                          </a:solidFill>
                          <a:effectLst/>
                          <a:latin typeface="Roboto" panose="02000000000000000000" pitchFamily="2" charset="0"/>
                        </a:rPr>
                        <a:t>Total Hours of Ice for MMHA Teams</a:t>
                      </a:r>
                      <a:endParaRPr lang="en-CA" dirty="0">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670260"/>
                  </a:ext>
                </a:extLst>
              </a:tr>
              <a:tr h="190500">
                <a:tc>
                  <a:txBody>
                    <a:bodyPr/>
                    <a:lstStyle/>
                    <a:p>
                      <a:pPr algn="ctr"/>
                      <a:r>
                        <a:rPr lang="en-CA" dirty="0">
                          <a:solidFill>
                            <a:srgbClr val="000000"/>
                          </a:solidFill>
                          <a:effectLst/>
                          <a:latin typeface="Roboto" panose="02000000000000000000" pitchFamily="2" charset="0"/>
                        </a:rPr>
                        <a:t>2019/20</a:t>
                      </a:r>
                      <a:endParaRPr lang="en-CA" dirty="0">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CA" dirty="0" smtClean="0">
                          <a:solidFill>
                            <a:srgbClr val="000000"/>
                          </a:solidFill>
                          <a:effectLst/>
                          <a:latin typeface="Roboto" panose="02000000000000000000" pitchFamily="2" charset="0"/>
                        </a:rPr>
                        <a:t>1,674</a:t>
                      </a:r>
                      <a:endParaRPr lang="en-CA" dirty="0">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CA" dirty="0">
                          <a:solidFill>
                            <a:srgbClr val="000000"/>
                          </a:solidFill>
                          <a:effectLst/>
                          <a:latin typeface="Roboto" panose="02000000000000000000" pitchFamily="2" charset="0"/>
                        </a:rPr>
                        <a:t>285</a:t>
                      </a:r>
                      <a:endParaRPr lang="en-CA" dirty="0">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CA" dirty="0" smtClean="0">
                          <a:solidFill>
                            <a:srgbClr val="000000"/>
                          </a:solidFill>
                          <a:effectLst/>
                          <a:latin typeface="Roboto" panose="02000000000000000000" pitchFamily="2" charset="0"/>
                        </a:rPr>
                        <a:t>1,389</a:t>
                      </a:r>
                      <a:endParaRPr lang="en-CA" dirty="0">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5020159"/>
                  </a:ext>
                </a:extLst>
              </a:tr>
              <a:tr h="190500">
                <a:tc>
                  <a:txBody>
                    <a:bodyPr/>
                    <a:lstStyle/>
                    <a:p>
                      <a:pPr algn="ctr"/>
                      <a:r>
                        <a:rPr lang="en-CA">
                          <a:solidFill>
                            <a:srgbClr val="000000"/>
                          </a:solidFill>
                          <a:effectLst/>
                          <a:latin typeface="Roboto" panose="02000000000000000000" pitchFamily="2" charset="0"/>
                        </a:rPr>
                        <a:t>2020/21</a:t>
                      </a:r>
                      <a:endParaRPr lang="en-CA">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CA" dirty="0" smtClean="0">
                          <a:solidFill>
                            <a:srgbClr val="000000"/>
                          </a:solidFill>
                          <a:effectLst/>
                          <a:latin typeface="Roboto" panose="02000000000000000000" pitchFamily="2" charset="0"/>
                        </a:rPr>
                        <a:t>1,532</a:t>
                      </a:r>
                      <a:endParaRPr lang="en-CA" dirty="0">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CA">
                          <a:solidFill>
                            <a:srgbClr val="000000"/>
                          </a:solidFill>
                          <a:effectLst/>
                          <a:latin typeface="Roboto" panose="02000000000000000000" pitchFamily="2" charset="0"/>
                        </a:rPr>
                        <a:t>0</a:t>
                      </a:r>
                      <a:endParaRPr lang="en-CA">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CA" dirty="0" smtClean="0">
                          <a:solidFill>
                            <a:srgbClr val="000000"/>
                          </a:solidFill>
                          <a:effectLst/>
                          <a:latin typeface="Roboto" panose="02000000000000000000" pitchFamily="2" charset="0"/>
                        </a:rPr>
                        <a:t>1,532</a:t>
                      </a:r>
                      <a:endParaRPr lang="en-CA" dirty="0">
                        <a:effectLst/>
                        <a:latin typeface="Roboto" panose="02000000000000000000" pitchFamily="2" charset="0"/>
                      </a:endParaRPr>
                    </a:p>
                  </a:txBody>
                  <a:tcPr marL="68580" marR="6858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9773081"/>
                  </a:ext>
                </a:extLst>
              </a:tr>
            </a:tbl>
          </a:graphicData>
        </a:graphic>
      </p:graphicFrame>
    </p:spTree>
    <p:extLst>
      <p:ext uri="{BB962C8B-B14F-4D97-AF65-F5344CB8AC3E}">
        <p14:creationId xmlns:p14="http://schemas.microsoft.com/office/powerpoint/2010/main" val="8359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64655"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6740307"/>
          </a:xfrm>
          <a:prstGeom prst="rect">
            <a:avLst/>
          </a:prstGeom>
          <a:noFill/>
        </p:spPr>
        <p:txBody>
          <a:bodyPr wrap="square" rtlCol="0">
            <a:spAutoFit/>
          </a:bodyPr>
          <a:lstStyle/>
          <a:p>
            <a:r>
              <a:rPr lang="en-CA" dirty="0" smtClean="0"/>
              <a:t>But the season was not all “Doom-and-Gloom” and we were able to find some positives to build on, as best we could.  Our association also worked </a:t>
            </a:r>
            <a:r>
              <a:rPr lang="en-CA" dirty="0"/>
              <a:t>on a number of key </a:t>
            </a:r>
            <a:r>
              <a:rPr lang="en-CA" dirty="0" smtClean="0"/>
              <a:t>objectives along the way.</a:t>
            </a:r>
            <a:endParaRPr lang="en-CA" dirty="0"/>
          </a:p>
          <a:p>
            <a:pPr lvl="0"/>
            <a:r>
              <a:rPr lang="en-CA" dirty="0"/>
              <a:t> </a:t>
            </a:r>
          </a:p>
          <a:p>
            <a:pPr marL="285750" indent="-285750">
              <a:buFont typeface="Arial" panose="020B0604020202020204" pitchFamily="34" charset="0"/>
              <a:buChar char="•"/>
            </a:pPr>
            <a:r>
              <a:rPr lang="en-CA" dirty="0" smtClean="0"/>
              <a:t>We </a:t>
            </a:r>
            <a:r>
              <a:rPr lang="en-CA" dirty="0"/>
              <a:t>were able to </a:t>
            </a:r>
            <a:r>
              <a:rPr lang="en-CA" dirty="0" smtClean="0"/>
              <a:t>hold the line on our registration fees, and keep them the same as last season, even though some of our neighboring associations introduced large fee increases.  We figured that implementing a registration fee increase, in the midst of a global pandemic, may not be the best way to attract new members or to retain current members.  The fact that some families may be struggling financially due to the Covid-19 pandemic also played a role in this decision.</a:t>
            </a:r>
          </a:p>
          <a:p>
            <a:pPr marL="285750" lvl="0" indent="-285750">
              <a:buFont typeface="Arial" panose="020B0604020202020204" pitchFamily="34" charset="0"/>
              <a:buChar char="•"/>
            </a:pPr>
            <a:endParaRPr lang="en-CA" dirty="0"/>
          </a:p>
          <a:p>
            <a:pPr marL="285750" lvl="0" indent="-285750">
              <a:buFont typeface="Arial" panose="020B0604020202020204" pitchFamily="34" charset="0"/>
              <a:buChar char="•"/>
            </a:pPr>
            <a:r>
              <a:rPr lang="en-CA" dirty="0"/>
              <a:t>The Competitive Team and Competitive Coach Selection Processes that have been implemented over the past several seasons continue to be modified as areas of improvement become apparent.  At our April Board of Directors Meeting, we ratified nine Notices of Amendment to our Operations Manual.  Our updated Operations Manual can be found on our </a:t>
            </a:r>
            <a:r>
              <a:rPr lang="en-CA" dirty="0" smtClean="0"/>
              <a:t>website.</a:t>
            </a:r>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44</a:t>
            </a:fld>
            <a:endParaRPr lang="en-CA"/>
          </a:p>
        </p:txBody>
      </p:sp>
    </p:spTree>
    <p:extLst>
      <p:ext uri="{BB962C8B-B14F-4D97-AF65-F5344CB8AC3E}">
        <p14:creationId xmlns:p14="http://schemas.microsoft.com/office/powerpoint/2010/main" val="31753500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51599" name="Picture" r:id="rId3" imgW="0" imgH="0" progId="StaticMetafile">
                  <p:embed/>
                </p:oleObj>
              </mc:Choice>
              <mc:Fallback>
                <p:oleObj name="Picture" r:id="rId3" imgW="0" imgH="0" progId="StaticMetafile">
                  <p:embed/>
                  <p:pic>
                    <p:nvPicPr>
                      <p:cNvPr id="16385"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7017306"/>
          </a:xfrm>
          <a:prstGeom prst="rect">
            <a:avLst/>
          </a:prstGeom>
          <a:noFill/>
        </p:spPr>
        <p:txBody>
          <a:bodyPr wrap="square" rtlCol="0">
            <a:spAutoFit/>
          </a:bodyPr>
          <a:lstStyle/>
          <a:p>
            <a:pPr marL="285750" lvl="0" indent="-285750">
              <a:buFont typeface="Arial" panose="020B0604020202020204" pitchFamily="34" charset="0"/>
              <a:buChar char="•"/>
            </a:pPr>
            <a:r>
              <a:rPr lang="en-CA" dirty="0" smtClean="0"/>
              <a:t>We celebrated our 50</a:t>
            </a:r>
            <a:r>
              <a:rPr lang="en-CA" baseline="30000" dirty="0" smtClean="0"/>
              <a:t>th</a:t>
            </a:r>
            <a:r>
              <a:rPr lang="en-CA" dirty="0" smtClean="0"/>
              <a:t> Anniversary Season as best we could, with two teams randomly selected to receive customized 50</a:t>
            </a:r>
            <a:r>
              <a:rPr lang="en-CA" baseline="30000" dirty="0" smtClean="0"/>
              <a:t>th</a:t>
            </a:r>
            <a:r>
              <a:rPr lang="en-CA" dirty="0" smtClean="0"/>
              <a:t> Anniversary jerseys to use for the season, and to keep at the end of the season.  While we didn’t get to see the jerseys as much as we would have hoped, they did receive some great reviews.  We also had some merchandise for sale throughout the season, with some products still available.  Our </a:t>
            </a:r>
            <a:r>
              <a:rPr lang="en-CA" dirty="0"/>
              <a:t>50</a:t>
            </a:r>
            <a:r>
              <a:rPr lang="en-CA" baseline="30000" dirty="0"/>
              <a:t>th</a:t>
            </a:r>
            <a:r>
              <a:rPr lang="en-CA" dirty="0"/>
              <a:t> Anniversary </a:t>
            </a:r>
            <a:r>
              <a:rPr lang="en-CA" dirty="0" smtClean="0"/>
              <a:t>Planning Committee will remain in place for next season so we can extend the celebration, and hopefully host some of the events that we had originally planned.</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We created a U21 Division (formerly Juvenile) for the first time in almost ten years.  We had enough interest to create two teams, both of which played in a league with two teams from Hockey Dieppe-</a:t>
            </a:r>
            <a:r>
              <a:rPr lang="en-US" dirty="0" err="1" smtClean="0"/>
              <a:t>Memramcook</a:t>
            </a:r>
            <a:r>
              <a:rPr lang="en-US" dirty="0" smtClean="0"/>
              <a:t>.  We already have interest in this division for next season, and we are optimistic about this moving forward.</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Conditioning Camps, that are required under the U11 Player Pathway, were offered for all divisions.  We will look to do this again next season.</a:t>
            </a:r>
            <a:endParaRPr lang="en-CA" dirty="0" smtClean="0"/>
          </a:p>
          <a:p>
            <a:pPr marL="285750" lvl="0" indent="-285750">
              <a:buFont typeface="Arial" panose="020B0604020202020204" pitchFamily="34" charset="0"/>
              <a:buChar char="•"/>
            </a:pPr>
            <a:endParaRPr lang="en-CA" dirty="0" smtClean="0"/>
          </a:p>
        </p:txBody>
      </p:sp>
      <p:sp>
        <p:nvSpPr>
          <p:cNvPr id="2" name="Slide Number Placeholder 1"/>
          <p:cNvSpPr>
            <a:spLocks noGrp="1"/>
          </p:cNvSpPr>
          <p:nvPr>
            <p:ph type="sldNum" sz="quarter" idx="12"/>
          </p:nvPr>
        </p:nvSpPr>
        <p:spPr/>
        <p:txBody>
          <a:bodyPr/>
          <a:lstStyle/>
          <a:p>
            <a:fld id="{5239F1D8-D09D-4022-8833-F020A9F54C84}" type="slidenum">
              <a:rPr lang="en-CA" smtClean="0"/>
              <a:pPr/>
              <a:t>45</a:t>
            </a:fld>
            <a:endParaRPr lang="en-CA"/>
          </a:p>
        </p:txBody>
      </p:sp>
    </p:spTree>
    <p:extLst>
      <p:ext uri="{BB962C8B-B14F-4D97-AF65-F5344CB8AC3E}">
        <p14:creationId xmlns:p14="http://schemas.microsoft.com/office/powerpoint/2010/main" val="19358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52624" name="Picture" r:id="rId3" imgW="0" imgH="0" progId="StaticMetafile">
                  <p:embed/>
                </p:oleObj>
              </mc:Choice>
              <mc:Fallback>
                <p:oleObj name="Picture" r:id="rId3" imgW="0" imgH="0" progId="StaticMetafile">
                  <p:embed/>
                  <p:pic>
                    <p:nvPicPr>
                      <p:cNvPr id="16385"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7294305"/>
          </a:xfrm>
          <a:prstGeom prst="rect">
            <a:avLst/>
          </a:prstGeom>
          <a:noFill/>
        </p:spPr>
        <p:txBody>
          <a:bodyPr wrap="square" rtlCol="0">
            <a:spAutoFit/>
          </a:bodyPr>
          <a:lstStyle/>
          <a:p>
            <a:pPr marL="285750" indent="-285750">
              <a:buFont typeface="Arial" panose="020B0604020202020204" pitchFamily="34" charset="0"/>
              <a:buChar char="•"/>
            </a:pPr>
            <a:r>
              <a:rPr lang="en-CA" dirty="0" smtClean="0"/>
              <a:t>Our weekly progressive 50-50 draw, which will continue throughout the summer, provided MMHA with a total profit of $1,386 as of March 15</a:t>
            </a:r>
            <a:r>
              <a:rPr lang="en-CA" baseline="30000" dirty="0" smtClean="0"/>
              <a:t>th</a:t>
            </a:r>
            <a:r>
              <a:rPr lang="en-CA" dirty="0" smtClean="0"/>
              <a:t>.  </a:t>
            </a:r>
            <a:r>
              <a:rPr lang="en-CA" dirty="0"/>
              <a:t>All proceeds will go directly towards the association to help offset our costs and keep registration fees down</a:t>
            </a:r>
            <a:r>
              <a:rPr lang="en-CA" dirty="0" smtClean="0"/>
              <a:t>.  The best part of this program is that it requires no volunteers to help administer, aside from a bit of advertising.</a:t>
            </a:r>
            <a:endParaRPr lang="en-CA" dirty="0"/>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CA" dirty="0"/>
              <a:t>Our Safety Committee continues to work closely with the Superior Propane Centre to ensure that the facility is maintained to the standard that is acceptable to our membership and our visiting teams</a:t>
            </a:r>
            <a:r>
              <a:rPr lang="en-CA" dirty="0" smtClean="0"/>
              <a:t>.</a:t>
            </a:r>
          </a:p>
          <a:p>
            <a:pPr marL="285750" lvl="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We have established a Strategic Planning Committee, and have developed a draft Strategic Plan, with more information coming up on this later under Committee Reports.</a:t>
            </a:r>
          </a:p>
          <a:p>
            <a:pPr marL="285750" lvl="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US" dirty="0"/>
              <a:t>We have established a Documents Review Committee consisting of many of our longtime volunteers, to review our Constitution and Bylaws document, as well as our Operations Manual, and </a:t>
            </a:r>
            <a:r>
              <a:rPr lang="en-US" dirty="0" smtClean="0"/>
              <a:t>to provide </a:t>
            </a:r>
            <a:r>
              <a:rPr lang="en-US" dirty="0"/>
              <a:t>recommendations to our Board for consideration.</a:t>
            </a:r>
          </a:p>
          <a:p>
            <a:pPr marL="285750" lvl="0" indent="-285750">
              <a:buFont typeface="Arial" panose="020B0604020202020204" pitchFamily="34" charset="0"/>
              <a:buChar char="•"/>
            </a:pPr>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46</a:t>
            </a:fld>
            <a:endParaRPr lang="en-CA"/>
          </a:p>
        </p:txBody>
      </p:sp>
    </p:spTree>
    <p:extLst>
      <p:ext uri="{BB962C8B-B14F-4D97-AF65-F5344CB8AC3E}">
        <p14:creationId xmlns:p14="http://schemas.microsoft.com/office/powerpoint/2010/main" val="1194137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55694" name="Picture" r:id="rId3" imgW="0" imgH="0" progId="StaticMetafile">
                  <p:embed/>
                </p:oleObj>
              </mc:Choice>
              <mc:Fallback>
                <p:oleObj name="Picture" r:id="rId3" imgW="0" imgH="0" progId="StaticMetafile">
                  <p:embed/>
                  <p:pic>
                    <p:nvPicPr>
                      <p:cNvPr id="16385"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53555" y="1867814"/>
            <a:ext cx="5472608" cy="6463308"/>
          </a:xfrm>
          <a:prstGeom prst="rect">
            <a:avLst/>
          </a:prstGeom>
          <a:noFill/>
        </p:spPr>
        <p:txBody>
          <a:bodyPr wrap="square" rtlCol="0">
            <a:spAutoFit/>
          </a:bodyPr>
          <a:lstStyle/>
          <a:p>
            <a:pPr marL="285750" lvl="0" indent="-285750">
              <a:buFont typeface="Arial" panose="020B0604020202020204" pitchFamily="34" charset="0"/>
              <a:buChar char="•"/>
            </a:pPr>
            <a:r>
              <a:rPr lang="en-CA" dirty="0" smtClean="0"/>
              <a:t>We </a:t>
            </a:r>
            <a:r>
              <a:rPr lang="en-CA" dirty="0"/>
              <a:t>have once again applied to host the Bauer First Shift program for the upcoming season.  We again hope that this will translate into several new members to our program for the upcoming season.  In the past, the First Shift program has been a true benefit in our efforts to grow our membership</a:t>
            </a:r>
            <a:r>
              <a:rPr lang="en-CA" dirty="0" smtClean="0"/>
              <a:t>.  This past season, only 6 of the 20 participants from the previous season’s First Shift program registered with MMHA, however, we suspect that most of the others did not register due to Covid-19 concerns.</a:t>
            </a:r>
            <a:endParaRPr lang="en-CA"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After having set up a Facebook Page for our association last summer, we used that, along with our website and email communications to try and keep all of our members informed and up to date in regards to what </a:t>
            </a:r>
            <a:r>
              <a:rPr lang="en-US" dirty="0" smtClean="0"/>
              <a:t>was </a:t>
            </a:r>
            <a:r>
              <a:rPr lang="en-US" dirty="0"/>
              <a:t>happening within the association.  It </a:t>
            </a:r>
            <a:r>
              <a:rPr lang="en-US" dirty="0" smtClean="0"/>
              <a:t>has been a </a:t>
            </a:r>
            <a:r>
              <a:rPr lang="en-US" dirty="0"/>
              <a:t>constant </a:t>
            </a:r>
            <a:r>
              <a:rPr lang="en-US" dirty="0" smtClean="0"/>
              <a:t>challenge trying to find </a:t>
            </a:r>
            <a:r>
              <a:rPr lang="en-US" dirty="0"/>
              <a:t>the most effective way to get </a:t>
            </a:r>
            <a:r>
              <a:rPr lang="en-US" dirty="0" smtClean="0"/>
              <a:t>information </a:t>
            </a:r>
            <a:r>
              <a:rPr lang="en-US" dirty="0"/>
              <a:t>out to our members, however, not everyone is on Facebook; not everyone constantly monitors our website or their email accounts; and some of our emails land in some people’s email spam folders</a:t>
            </a:r>
            <a:r>
              <a:rPr lang="en-US" dirty="0" smtClean="0"/>
              <a:t>.</a:t>
            </a:r>
          </a:p>
          <a:p>
            <a:pPr marL="285750" indent="-285750">
              <a:buFont typeface="Arial" panose="020B0604020202020204" pitchFamily="34" charset="0"/>
              <a:buChar char="•"/>
            </a:pPr>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47</a:t>
            </a:fld>
            <a:endParaRPr lang="en-CA"/>
          </a:p>
        </p:txBody>
      </p:sp>
    </p:spTree>
    <p:extLst>
      <p:ext uri="{BB962C8B-B14F-4D97-AF65-F5344CB8AC3E}">
        <p14:creationId xmlns:p14="http://schemas.microsoft.com/office/powerpoint/2010/main" val="3169205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65911" name="Picture" r:id="rId3" imgW="0" imgH="0" progId="StaticMetafile">
                  <p:embed/>
                </p:oleObj>
              </mc:Choice>
              <mc:Fallback>
                <p:oleObj name="Picture" r:id="rId3" imgW="0" imgH="0" progId="StaticMetafile">
                  <p:embed/>
                  <p:pic>
                    <p:nvPicPr>
                      <p:cNvPr id="16385"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53555" y="1867814"/>
            <a:ext cx="5472608" cy="590931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a:t>
            </a:r>
            <a:r>
              <a:rPr lang="en-US" dirty="0"/>
              <a:t>have recently purchased a </a:t>
            </a:r>
            <a:r>
              <a:rPr lang="en-US" dirty="0" smtClean="0"/>
              <a:t>subscription </a:t>
            </a:r>
            <a:r>
              <a:rPr lang="en-US" dirty="0"/>
              <a:t>to Team </a:t>
            </a:r>
            <a:r>
              <a:rPr lang="en-US" dirty="0" smtClean="0"/>
              <a:t>Snap, which we plan to </a:t>
            </a:r>
            <a:r>
              <a:rPr lang="en-US" dirty="0"/>
              <a:t>use </a:t>
            </a:r>
            <a:r>
              <a:rPr lang="en-US" dirty="0" smtClean="0"/>
              <a:t>as </a:t>
            </a:r>
            <a:r>
              <a:rPr lang="en-US" dirty="0"/>
              <a:t>another way to communicate with our membership</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Late this season, we sent out a survey to all team staff to obtain feedback from the services that MMHA currently provides, in order to see where we could improve</a:t>
            </a:r>
            <a:r>
              <a:rPr lang="en-US" dirty="0"/>
              <a:t>. </a:t>
            </a:r>
            <a:r>
              <a:rPr lang="en-US" dirty="0" smtClean="0"/>
              <a:t> Most </a:t>
            </a:r>
            <a:r>
              <a:rPr lang="en-US" dirty="0"/>
              <a:t>of the feedback was positive, which was greatly appreciated.  </a:t>
            </a:r>
            <a:r>
              <a:rPr lang="en-US" dirty="0" smtClean="0"/>
              <a:t>Generally, the ratings that were received ranked from good to very good, but there was definitely room for improvement in several areas. Several key comments were received, and they will all be considered.  The most common issue brought up, by far, was for us to provide longer term schedules, and this will be </a:t>
            </a:r>
            <a:r>
              <a:rPr lang="en-US" dirty="0"/>
              <a:t>addressed. </a:t>
            </a:r>
            <a:r>
              <a:rPr lang="en-US" dirty="0" smtClean="0"/>
              <a:t> If </a:t>
            </a:r>
            <a:r>
              <a:rPr lang="en-US" dirty="0"/>
              <a:t>anyone who provided comments would like to discuss anything further, please feel free to contact </a:t>
            </a:r>
            <a:r>
              <a:rPr lang="en-US" dirty="0" smtClean="0"/>
              <a:t>us.  </a:t>
            </a:r>
            <a:r>
              <a:rPr lang="en-CA" dirty="0" smtClean="0"/>
              <a:t>In order for us to be able to implement these suggestions, we will need volunteers.  Please consider being nominated to a Board of Directors position for next season to help make this happen! </a:t>
            </a:r>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48</a:t>
            </a:fld>
            <a:endParaRPr lang="en-CA"/>
          </a:p>
        </p:txBody>
      </p:sp>
    </p:spTree>
    <p:extLst>
      <p:ext uri="{BB962C8B-B14F-4D97-AF65-F5344CB8AC3E}">
        <p14:creationId xmlns:p14="http://schemas.microsoft.com/office/powerpoint/2010/main" val="11713314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86150"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53555" y="1848560"/>
            <a:ext cx="5472608" cy="7294305"/>
          </a:xfrm>
          <a:prstGeom prst="rect">
            <a:avLst/>
          </a:prstGeom>
          <a:noFill/>
        </p:spPr>
        <p:txBody>
          <a:bodyPr wrap="square" rtlCol="0">
            <a:spAutoFit/>
          </a:bodyPr>
          <a:lstStyle/>
          <a:p>
            <a:pPr lvl="0"/>
            <a:endParaRPr lang="en-US" b="1" dirty="0" smtClean="0"/>
          </a:p>
          <a:p>
            <a:pPr marL="285750" lvl="0" indent="-285750">
              <a:buFont typeface="Arial" panose="020B0604020202020204" pitchFamily="34" charset="0"/>
              <a:buChar char="•"/>
            </a:pPr>
            <a:r>
              <a:rPr lang="en-US" dirty="0" smtClean="0"/>
              <a:t>The </a:t>
            </a:r>
            <a:r>
              <a:rPr lang="en-US" dirty="0"/>
              <a:t>MMHA Board continues to be dedicated to accessibility to hockey through our Sledge Hockey program.  </a:t>
            </a:r>
            <a:r>
              <a:rPr lang="en-US" dirty="0" smtClean="0"/>
              <a:t>Thank you to our </a:t>
            </a:r>
            <a:r>
              <a:rPr lang="en-US" dirty="0"/>
              <a:t>Sledge Hockey </a:t>
            </a:r>
            <a:r>
              <a:rPr lang="en-US" dirty="0" smtClean="0"/>
              <a:t>Coordinator, </a:t>
            </a:r>
            <a:r>
              <a:rPr lang="en-US" dirty="0"/>
              <a:t>Brad </a:t>
            </a:r>
            <a:r>
              <a:rPr lang="en-US" dirty="0" err="1" smtClean="0"/>
              <a:t>Mundle</a:t>
            </a:r>
            <a:r>
              <a:rPr lang="en-US" dirty="0" smtClean="0"/>
              <a:t>, and his dedicated group of volunteers for making this happen.</a:t>
            </a:r>
            <a:endParaRPr lang="en-US" dirty="0"/>
          </a:p>
          <a:p>
            <a:pPr marL="742950" lvl="1" indent="-285750">
              <a:buFont typeface="Arial" panose="020B0604020202020204" pitchFamily="34" charset="0"/>
              <a:buChar char="•"/>
            </a:pPr>
            <a:r>
              <a:rPr lang="en-US" dirty="0" smtClean="0"/>
              <a:t>As </a:t>
            </a:r>
            <a:r>
              <a:rPr lang="en-US" dirty="0"/>
              <a:t>with all programs this was a challenging year, </a:t>
            </a:r>
            <a:r>
              <a:rPr lang="en-US" dirty="0" smtClean="0"/>
              <a:t>however, </a:t>
            </a:r>
            <a:r>
              <a:rPr lang="en-US" dirty="0"/>
              <a:t>with the assistance of Easter Seals New Brunswick, </a:t>
            </a:r>
            <a:r>
              <a:rPr lang="en-US" dirty="0" smtClean="0"/>
              <a:t>we were able to provide one </a:t>
            </a:r>
            <a:r>
              <a:rPr lang="en-US" dirty="0"/>
              <a:t>ice-time per week at the SPC during </a:t>
            </a:r>
            <a:r>
              <a:rPr lang="en-US" dirty="0" smtClean="0"/>
              <a:t>the </a:t>
            </a:r>
            <a:r>
              <a:rPr lang="en-US" dirty="0" err="1" smtClean="0"/>
              <a:t>Covid</a:t>
            </a:r>
            <a:r>
              <a:rPr lang="en-US" dirty="0" smtClean="0"/>
              <a:t> Yellow Phases.</a:t>
            </a:r>
            <a:r>
              <a:rPr lang="en-US" dirty="0"/>
              <a:t>  Participant numbers were understandably down, </a:t>
            </a:r>
            <a:r>
              <a:rPr lang="en-US" dirty="0" smtClean="0"/>
              <a:t>however, </a:t>
            </a:r>
            <a:r>
              <a:rPr lang="en-US" dirty="0"/>
              <a:t>we maintained a dedicated group of approximately 15 enthusiastic players throughout the </a:t>
            </a:r>
            <a:r>
              <a:rPr lang="en-US" dirty="0" smtClean="0"/>
              <a:t>season.</a:t>
            </a:r>
          </a:p>
          <a:p>
            <a:pPr marL="742950" lvl="1" indent="-285750">
              <a:buFont typeface="Arial" panose="020B0604020202020204" pitchFamily="34" charset="0"/>
              <a:buChar char="•"/>
            </a:pPr>
            <a:r>
              <a:rPr lang="en-US" dirty="0" smtClean="0"/>
              <a:t>This </a:t>
            </a:r>
            <a:r>
              <a:rPr lang="en-US" dirty="0"/>
              <a:t>year we </a:t>
            </a:r>
            <a:r>
              <a:rPr lang="en-US" dirty="0" smtClean="0"/>
              <a:t>were able to purchase some </a:t>
            </a:r>
            <a:r>
              <a:rPr lang="en-US" dirty="0"/>
              <a:t>new special blades for our goalies, some increased back support for some of our sledges, and some </a:t>
            </a:r>
            <a:r>
              <a:rPr lang="en-US" dirty="0" smtClean="0"/>
              <a:t>anti tip </a:t>
            </a:r>
            <a:r>
              <a:rPr lang="en-US" dirty="0"/>
              <a:t>devices for use by new players. </a:t>
            </a:r>
            <a:endParaRPr lang="en-US" dirty="0" smtClean="0"/>
          </a:p>
          <a:p>
            <a:pPr marL="742950" lvl="1" indent="-285750">
              <a:buFont typeface="Arial" panose="020B0604020202020204" pitchFamily="34" charset="0"/>
              <a:buChar char="•"/>
            </a:pPr>
            <a:r>
              <a:rPr lang="en-US" dirty="0"/>
              <a:t>Like all MMHA programs, we were lucky to have a group of dedicated volunteers that are committed to the participants’ safety, welfare, and fun.  If anyone would like to participate or volunteer, do not hesitate to contact Brad </a:t>
            </a:r>
            <a:r>
              <a:rPr lang="en-US" dirty="0" err="1"/>
              <a:t>Mundle</a:t>
            </a:r>
            <a:r>
              <a:rPr lang="en-US" dirty="0"/>
              <a:t> for more information.</a:t>
            </a:r>
          </a:p>
          <a:p>
            <a:pPr marL="742950" lvl="1" indent="-285750">
              <a:buFont typeface="Arial" panose="020B0604020202020204" pitchFamily="34" charset="0"/>
              <a:buChar char="•"/>
            </a:pPr>
            <a:endParaRPr lang="en-US" dirty="0"/>
          </a:p>
          <a:p>
            <a:r>
              <a:rPr lang="en-US" dirty="0"/>
              <a:t> </a:t>
            </a:r>
          </a:p>
        </p:txBody>
      </p:sp>
      <p:sp>
        <p:nvSpPr>
          <p:cNvPr id="2" name="Slide Number Placeholder 1"/>
          <p:cNvSpPr>
            <a:spLocks noGrp="1"/>
          </p:cNvSpPr>
          <p:nvPr>
            <p:ph type="sldNum" sz="quarter" idx="12"/>
          </p:nvPr>
        </p:nvSpPr>
        <p:spPr/>
        <p:txBody>
          <a:bodyPr/>
          <a:lstStyle/>
          <a:p>
            <a:fld id="{5239F1D8-D09D-4022-8833-F020A9F54C84}" type="slidenum">
              <a:rPr lang="en-CA" smtClean="0"/>
              <a:pPr/>
              <a:t>49</a:t>
            </a:fld>
            <a:endParaRPr lang="en-CA"/>
          </a:p>
        </p:txBody>
      </p:sp>
    </p:spTree>
    <p:extLst>
      <p:ext uri="{BB962C8B-B14F-4D97-AF65-F5344CB8AC3E}">
        <p14:creationId xmlns:p14="http://schemas.microsoft.com/office/powerpoint/2010/main" val="217266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95346"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76262" y="2051720"/>
            <a:ext cx="5677893" cy="7017306"/>
          </a:xfrm>
          <a:prstGeom prst="rect">
            <a:avLst/>
          </a:prstGeom>
          <a:noFill/>
        </p:spPr>
        <p:txBody>
          <a:bodyPr wrap="square" rtlCol="0">
            <a:spAutoFit/>
          </a:bodyPr>
          <a:lstStyle/>
          <a:p>
            <a:r>
              <a:rPr lang="en-CA" b="1" u="sng" dirty="0" smtClean="0"/>
              <a:t>MMHA ANNUAL GENERAL MEETING</a:t>
            </a:r>
            <a:endParaRPr lang="en-CA" dirty="0" smtClean="0"/>
          </a:p>
          <a:p>
            <a:endParaRPr lang="en-CA" dirty="0" smtClean="0"/>
          </a:p>
          <a:p>
            <a:pPr lvl="0"/>
            <a:r>
              <a:rPr lang="en-US" dirty="0" smtClean="0"/>
              <a:t>Moncton </a:t>
            </a:r>
            <a:r>
              <a:rPr lang="en-US" dirty="0"/>
              <a:t>Minor Hockey Association will hold its Annual General Meeting on </a:t>
            </a:r>
            <a:r>
              <a:rPr lang="en-US" dirty="0" smtClean="0"/>
              <a:t>Saturday May 1</a:t>
            </a:r>
            <a:r>
              <a:rPr lang="en-US" baseline="30000" dirty="0" smtClean="0"/>
              <a:t>st</a:t>
            </a:r>
            <a:r>
              <a:rPr lang="en-US" dirty="0" smtClean="0"/>
              <a:t>, 2021 at</a:t>
            </a:r>
            <a:endParaRPr lang="en-US" dirty="0"/>
          </a:p>
          <a:p>
            <a:pPr lvl="0"/>
            <a:r>
              <a:rPr lang="en-US" dirty="0" smtClean="0"/>
              <a:t>2:00PM</a:t>
            </a:r>
            <a:r>
              <a:rPr lang="en-US" dirty="0"/>
              <a:t>. This meeting will be held </a:t>
            </a:r>
            <a:r>
              <a:rPr lang="en-US" dirty="0" smtClean="0"/>
              <a:t>in Exhibition Hall C </a:t>
            </a:r>
            <a:r>
              <a:rPr lang="en-US" dirty="0"/>
              <a:t>of the Moncton </a:t>
            </a:r>
            <a:r>
              <a:rPr lang="en-US" dirty="0" smtClean="0"/>
              <a:t>Coliseum Complex. </a:t>
            </a:r>
            <a:r>
              <a:rPr lang="en-US" dirty="0"/>
              <a:t>Due to the </a:t>
            </a:r>
            <a:r>
              <a:rPr lang="en-US" dirty="0" smtClean="0"/>
              <a:t>ongoing</a:t>
            </a:r>
            <a:endParaRPr lang="en-US" dirty="0"/>
          </a:p>
          <a:p>
            <a:pPr lvl="0"/>
            <a:r>
              <a:rPr lang="en-US" dirty="0"/>
              <a:t>Covid-19 pandemic, pre-registration for this event is </a:t>
            </a:r>
            <a:r>
              <a:rPr lang="en-US" dirty="0" smtClean="0"/>
              <a:t>required and must be done at least 48 hours prior to the event. </a:t>
            </a:r>
            <a:r>
              <a:rPr lang="en-US" dirty="0"/>
              <a:t>One registration form must be completed</a:t>
            </a:r>
          </a:p>
          <a:p>
            <a:pPr lvl="0"/>
            <a:r>
              <a:rPr lang="en-US" dirty="0"/>
              <a:t>per attendee</a:t>
            </a:r>
            <a:r>
              <a:rPr lang="en-US" dirty="0" smtClean="0"/>
              <a:t>.</a:t>
            </a:r>
          </a:p>
          <a:p>
            <a:pPr lvl="0"/>
            <a:endParaRPr lang="en-US" dirty="0"/>
          </a:p>
          <a:p>
            <a:pPr lvl="0"/>
            <a:r>
              <a:rPr lang="en-US" dirty="0"/>
              <a:t>Pre-registration must be done through the following </a:t>
            </a:r>
            <a:r>
              <a:rPr lang="en-US" dirty="0" smtClean="0"/>
              <a:t>link:</a:t>
            </a:r>
            <a:endParaRPr lang="en-US" dirty="0"/>
          </a:p>
          <a:p>
            <a:pPr lvl="0"/>
            <a:r>
              <a:rPr lang="en-CA" dirty="0">
                <a:hlinkClick r:id="rId5"/>
              </a:rPr>
              <a:t>https://www.surveymonkey.com/r/GXPWTRB </a:t>
            </a:r>
            <a:endParaRPr lang="en-CA" dirty="0" smtClean="0"/>
          </a:p>
          <a:p>
            <a:pPr lvl="0"/>
            <a:endParaRPr lang="en-US" b="1" dirty="0" smtClean="0">
              <a:solidFill>
                <a:srgbClr val="FF0000"/>
              </a:solidFill>
            </a:endParaRPr>
          </a:p>
          <a:p>
            <a:pPr lvl="0"/>
            <a:r>
              <a:rPr lang="en-US" dirty="0" smtClean="0"/>
              <a:t>If </a:t>
            </a:r>
            <a:r>
              <a:rPr lang="en-US" dirty="0"/>
              <a:t>you are unable to register through this link, please contact Shaun Abbass at</a:t>
            </a:r>
          </a:p>
          <a:p>
            <a:pPr lvl="0"/>
            <a:r>
              <a:rPr lang="en-US" dirty="0">
                <a:hlinkClick r:id="rId6"/>
              </a:rPr>
              <a:t>executivedirector@monctonminorhockey.ca</a:t>
            </a:r>
            <a:r>
              <a:rPr lang="en-US" dirty="0" smtClean="0"/>
              <a:t>.</a:t>
            </a:r>
          </a:p>
          <a:p>
            <a:pPr lvl="0"/>
            <a:endParaRPr lang="en-US" dirty="0"/>
          </a:p>
          <a:p>
            <a:pPr lvl="0"/>
            <a:r>
              <a:rPr lang="en-US" dirty="0"/>
              <a:t>Election of officers will be held. You must be present at the meeting in order to be eligible to vote. All</a:t>
            </a:r>
          </a:p>
          <a:p>
            <a:pPr lvl="0"/>
            <a:r>
              <a:rPr lang="en-US" dirty="0"/>
              <a:t>GNB regulations in place at the time of this event will be followed. There always remains a possibility</a:t>
            </a:r>
          </a:p>
          <a:p>
            <a:pPr lvl="0"/>
            <a:r>
              <a:rPr lang="en-US" dirty="0"/>
              <a:t>that the Public Health Alert Level changes so that this event cannot take place, in which case a virtual</a:t>
            </a:r>
          </a:p>
          <a:p>
            <a:pPr lvl="0"/>
            <a:r>
              <a:rPr lang="en-US" dirty="0"/>
              <a:t>meeting </a:t>
            </a:r>
            <a:r>
              <a:rPr lang="en-US" dirty="0" smtClean="0"/>
              <a:t>may </a:t>
            </a:r>
            <a:r>
              <a:rPr lang="en-US" dirty="0"/>
              <a:t>be coordinated</a:t>
            </a:r>
            <a:r>
              <a:rPr lang="en-US" dirty="0" smtClean="0"/>
              <a:t>.</a:t>
            </a:r>
          </a:p>
        </p:txBody>
      </p:sp>
      <p:sp>
        <p:nvSpPr>
          <p:cNvPr id="2" name="Slide Number Placeholder 1"/>
          <p:cNvSpPr>
            <a:spLocks noGrp="1"/>
          </p:cNvSpPr>
          <p:nvPr>
            <p:ph type="sldNum" sz="quarter" idx="12"/>
          </p:nvPr>
        </p:nvSpPr>
        <p:spPr/>
        <p:txBody>
          <a:bodyPr/>
          <a:lstStyle/>
          <a:p>
            <a:fld id="{5239F1D8-D09D-4022-8833-F020A9F54C84}" type="slidenum">
              <a:rPr lang="en-CA" smtClean="0"/>
              <a:pPr/>
              <a:t>5</a:t>
            </a:fld>
            <a:endParaRPr lang="en-CA" dirty="0"/>
          </a:p>
        </p:txBody>
      </p:sp>
    </p:spTree>
    <p:extLst>
      <p:ext uri="{BB962C8B-B14F-4D97-AF65-F5344CB8AC3E}">
        <p14:creationId xmlns:p14="http://schemas.microsoft.com/office/powerpoint/2010/main" val="1032981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73871" name="Picture" r:id="rId4" imgW="0" imgH="0" progId="StaticMetafile">
                  <p:embed/>
                </p:oleObj>
              </mc:Choice>
              <mc:Fallback>
                <p:oleObj name="Picture" r:id="rId4" imgW="0" imgH="0" progId="Static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6740307"/>
          </a:xfrm>
          <a:prstGeom prst="rect">
            <a:avLst/>
          </a:prstGeom>
          <a:noFill/>
        </p:spPr>
        <p:txBody>
          <a:bodyPr wrap="square" rtlCol="0">
            <a:spAutoFit/>
          </a:bodyPr>
          <a:lstStyle/>
          <a:p>
            <a:pPr marL="285750" indent="-285750">
              <a:buFont typeface="Arial" panose="020B0604020202020204" pitchFamily="34" charset="0"/>
              <a:buChar char="•"/>
            </a:pPr>
            <a:r>
              <a:rPr lang="en-CA" dirty="0" smtClean="0"/>
              <a:t>Continuing on with the topic of accessibility to hockey for as many people as possible, we had the pleasure of discussing the concept of Blind Hockey with local hockey enthusiast Simon Richard.  It is an interesting concept, and one that we will look into trying out next season.</a:t>
            </a:r>
            <a:endParaRPr lang="en-CA" dirty="0"/>
          </a:p>
          <a:p>
            <a:endParaRPr lang="en-CA" dirty="0" smtClean="0"/>
          </a:p>
          <a:p>
            <a:endParaRPr lang="en-CA" dirty="0"/>
          </a:p>
          <a:p>
            <a:r>
              <a:rPr lang="en-CA" dirty="0" smtClean="0"/>
              <a:t>I’d </a:t>
            </a:r>
            <a:r>
              <a:rPr lang="en-CA" dirty="0"/>
              <a:t>like to thank all of our </a:t>
            </a:r>
            <a:r>
              <a:rPr lang="en-CA" dirty="0" smtClean="0"/>
              <a:t>coaches, managers, </a:t>
            </a:r>
            <a:r>
              <a:rPr lang="en-CA" dirty="0" err="1" smtClean="0"/>
              <a:t>Covid</a:t>
            </a:r>
            <a:r>
              <a:rPr lang="en-CA" dirty="0" smtClean="0"/>
              <a:t> liaisons, and </a:t>
            </a:r>
            <a:r>
              <a:rPr lang="en-CA" dirty="0"/>
              <a:t>to all those who have contributed in any capacity to the association.</a:t>
            </a:r>
          </a:p>
          <a:p>
            <a:endParaRPr lang="en-CA" dirty="0"/>
          </a:p>
          <a:p>
            <a:r>
              <a:rPr lang="en-CA" dirty="0" smtClean="0"/>
              <a:t>Thank you to long time volunteers Greg Willis, Blair Kennedy, Moe Leger, Bob Hachey, Scott Mahar, and Troy Denton for all of your ongoing contributions.</a:t>
            </a:r>
          </a:p>
          <a:p>
            <a:endParaRPr lang="en-CA" dirty="0" smtClean="0"/>
          </a:p>
          <a:p>
            <a:r>
              <a:rPr lang="en-CA" dirty="0"/>
              <a:t>Thank you to Alex </a:t>
            </a:r>
            <a:r>
              <a:rPr lang="en-CA" dirty="0" err="1"/>
              <a:t>Estabrooks</a:t>
            </a:r>
            <a:r>
              <a:rPr lang="en-CA" dirty="0"/>
              <a:t>, your referee assignor, who had the daunting task of scheduling almost an entire season’s worth of on-ice officials during the last four weeks of the season.</a:t>
            </a:r>
          </a:p>
          <a:p>
            <a:endParaRPr lang="en-CA" dirty="0"/>
          </a:p>
          <a:p>
            <a:r>
              <a:rPr lang="en-CA" dirty="0"/>
              <a:t>Thank you to Shaun </a:t>
            </a:r>
            <a:r>
              <a:rPr lang="en-CA" dirty="0" err="1"/>
              <a:t>Abbass</a:t>
            </a:r>
            <a:r>
              <a:rPr lang="en-CA" dirty="0"/>
              <a:t>, our Executive Director, for continuing to take care of the day-to-day </a:t>
            </a:r>
            <a:r>
              <a:rPr lang="en-CA" dirty="0" smtClean="0"/>
              <a:t>business </a:t>
            </a:r>
            <a:r>
              <a:rPr lang="en-CA" dirty="0"/>
              <a:t>of MMHA</a:t>
            </a:r>
            <a:r>
              <a:rPr lang="en-CA" dirty="0" smtClean="0"/>
              <a:t>.</a:t>
            </a:r>
          </a:p>
        </p:txBody>
      </p:sp>
      <p:sp>
        <p:nvSpPr>
          <p:cNvPr id="2" name="Slide Number Placeholder 1"/>
          <p:cNvSpPr>
            <a:spLocks noGrp="1"/>
          </p:cNvSpPr>
          <p:nvPr>
            <p:ph type="sldNum" sz="quarter" idx="12"/>
          </p:nvPr>
        </p:nvSpPr>
        <p:spPr/>
        <p:txBody>
          <a:bodyPr/>
          <a:lstStyle/>
          <a:p>
            <a:fld id="{5239F1D8-D09D-4022-8833-F020A9F54C84}" type="slidenum">
              <a:rPr lang="en-CA" smtClean="0"/>
              <a:pPr/>
              <a:t>50</a:t>
            </a:fld>
            <a:endParaRPr lang="en-CA"/>
          </a:p>
        </p:txBody>
      </p:sp>
    </p:spTree>
    <p:extLst>
      <p:ext uri="{BB962C8B-B14F-4D97-AF65-F5344CB8AC3E}">
        <p14:creationId xmlns:p14="http://schemas.microsoft.com/office/powerpoint/2010/main" val="2961877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77970"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61988" y="1979712"/>
            <a:ext cx="5472608" cy="6463308"/>
          </a:xfrm>
          <a:prstGeom prst="rect">
            <a:avLst/>
          </a:prstGeom>
          <a:noFill/>
        </p:spPr>
        <p:txBody>
          <a:bodyPr wrap="square" rtlCol="0">
            <a:spAutoFit/>
          </a:bodyPr>
          <a:lstStyle/>
          <a:p>
            <a:r>
              <a:rPr lang="en-CA" dirty="0" smtClean="0"/>
              <a:t>I’d </a:t>
            </a:r>
            <a:r>
              <a:rPr lang="en-CA" dirty="0"/>
              <a:t>like to thank my fellow Members of the Board, </a:t>
            </a:r>
            <a:r>
              <a:rPr lang="en-CA" dirty="0" smtClean="0"/>
              <a:t>for all the work that you do, throughout the season, to make our association as successful as it is.  A </a:t>
            </a:r>
            <a:r>
              <a:rPr lang="en-CA" dirty="0"/>
              <a:t>special thank you to our </a:t>
            </a:r>
            <a:r>
              <a:rPr lang="en-CA" dirty="0" smtClean="0"/>
              <a:t>current Board and Executive Members </a:t>
            </a:r>
            <a:r>
              <a:rPr lang="en-CA" dirty="0"/>
              <a:t>who will not be reoffering for the upcoming </a:t>
            </a:r>
            <a:r>
              <a:rPr lang="en-CA" dirty="0" smtClean="0"/>
              <a:t>season.  You will all be </a:t>
            </a:r>
            <a:r>
              <a:rPr lang="en-CA" dirty="0"/>
              <a:t>greatly missed: </a:t>
            </a:r>
            <a:r>
              <a:rPr lang="en-CA" dirty="0" smtClean="0"/>
              <a:t>Blaine Anthony; Karin Boudreau; Mark </a:t>
            </a:r>
            <a:r>
              <a:rPr lang="en-CA" dirty="0" err="1" smtClean="0"/>
              <a:t>Boutilier</a:t>
            </a:r>
            <a:r>
              <a:rPr lang="en-CA" dirty="0"/>
              <a:t>;</a:t>
            </a:r>
            <a:r>
              <a:rPr lang="en-CA" dirty="0" smtClean="0"/>
              <a:t> and Guy Melanson.</a:t>
            </a:r>
          </a:p>
          <a:p>
            <a:endParaRPr lang="en-US" dirty="0"/>
          </a:p>
          <a:p>
            <a:r>
              <a:rPr lang="en-CA" dirty="0"/>
              <a:t>Thank you everyone, and stay safe!!!</a:t>
            </a:r>
          </a:p>
          <a:p>
            <a:endParaRPr lang="en-CA" dirty="0"/>
          </a:p>
          <a:p>
            <a:r>
              <a:rPr lang="en-CA" dirty="0"/>
              <a:t>Dan Boudreau</a:t>
            </a:r>
          </a:p>
          <a:p>
            <a:r>
              <a:rPr lang="en-CA" dirty="0"/>
              <a:t>MMHA President </a:t>
            </a:r>
            <a:r>
              <a:rPr lang="en-CA" dirty="0" smtClean="0"/>
              <a:t>2020-2021</a:t>
            </a:r>
            <a:endParaRPr lang="en-CA"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ctr"/>
            <a:r>
              <a:rPr lang="en-US" dirty="0"/>
              <a:t>Questions</a:t>
            </a:r>
            <a:r>
              <a:rPr lang="en-US" dirty="0" smtClean="0"/>
              <a:t>?</a:t>
            </a:r>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51</a:t>
            </a:fld>
            <a:endParaRPr lang="en-CA"/>
          </a:p>
        </p:txBody>
      </p:sp>
      <p:pic>
        <p:nvPicPr>
          <p:cNvPr id="77853" name="Picture 29" descr="On the Importance of Questions in an Investigation | Chris San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017" y="5436096"/>
            <a:ext cx="2114550"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4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16" end="16"/>
                                            </p:txEl>
                                          </p:spTgt>
                                        </p:tgtEl>
                                        <p:attrNameLst>
                                          <p:attrName>style.visibility</p:attrName>
                                        </p:attrNameLst>
                                      </p:cBhvr>
                                      <p:to>
                                        <p:strVal val="visible"/>
                                      </p:to>
                                    </p:set>
                                    <p:animEffect transition="in" filter="wipe(down)">
                                      <p:cBhvr>
                                        <p:cTn id="7" dur="580">
                                          <p:stCondLst>
                                            <p:cond delay="0"/>
                                          </p:stCondLst>
                                        </p:cTn>
                                        <p:tgtEl>
                                          <p:spTgt spid="4">
                                            <p:txEl>
                                              <p:pRg st="16" end="16"/>
                                            </p:txEl>
                                          </p:spTgt>
                                        </p:tgtEl>
                                      </p:cBhvr>
                                    </p:animEffect>
                                    <p:anim calcmode="lin" valueType="num">
                                      <p:cBhvr>
                                        <p:cTn id="8" dur="1822" tmFilter="0,0; 0.14,0.36; 0.43,0.73; 0.71,0.91; 1.0,1.0">
                                          <p:stCondLst>
                                            <p:cond delay="0"/>
                                          </p:stCondLst>
                                        </p:cTn>
                                        <p:tgtEl>
                                          <p:spTgt spid="4">
                                            <p:txEl>
                                              <p:pRg st="16" end="1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6" end="1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6" end="1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6" end="1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6" end="1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6" end="16"/>
                                            </p:txEl>
                                          </p:spTgt>
                                        </p:tgtEl>
                                      </p:cBhvr>
                                      <p:to x="100000" y="60000"/>
                                    </p:animScale>
                                    <p:animScale>
                                      <p:cBhvr>
                                        <p:cTn id="14" dur="166" decel="50000">
                                          <p:stCondLst>
                                            <p:cond delay="676"/>
                                          </p:stCondLst>
                                        </p:cTn>
                                        <p:tgtEl>
                                          <p:spTgt spid="4">
                                            <p:txEl>
                                              <p:pRg st="16" end="16"/>
                                            </p:txEl>
                                          </p:spTgt>
                                        </p:tgtEl>
                                      </p:cBhvr>
                                      <p:to x="100000" y="100000"/>
                                    </p:animScale>
                                    <p:animScale>
                                      <p:cBhvr>
                                        <p:cTn id="15" dur="26">
                                          <p:stCondLst>
                                            <p:cond delay="1312"/>
                                          </p:stCondLst>
                                        </p:cTn>
                                        <p:tgtEl>
                                          <p:spTgt spid="4">
                                            <p:txEl>
                                              <p:pRg st="16" end="16"/>
                                            </p:txEl>
                                          </p:spTgt>
                                        </p:tgtEl>
                                      </p:cBhvr>
                                      <p:to x="100000" y="80000"/>
                                    </p:animScale>
                                    <p:animScale>
                                      <p:cBhvr>
                                        <p:cTn id="16" dur="166" decel="50000">
                                          <p:stCondLst>
                                            <p:cond delay="1338"/>
                                          </p:stCondLst>
                                        </p:cTn>
                                        <p:tgtEl>
                                          <p:spTgt spid="4">
                                            <p:txEl>
                                              <p:pRg st="16" end="16"/>
                                            </p:txEl>
                                          </p:spTgt>
                                        </p:tgtEl>
                                      </p:cBhvr>
                                      <p:to x="100000" y="100000"/>
                                    </p:animScale>
                                    <p:animScale>
                                      <p:cBhvr>
                                        <p:cTn id="17" dur="26">
                                          <p:stCondLst>
                                            <p:cond delay="1642"/>
                                          </p:stCondLst>
                                        </p:cTn>
                                        <p:tgtEl>
                                          <p:spTgt spid="4">
                                            <p:txEl>
                                              <p:pRg st="16" end="16"/>
                                            </p:txEl>
                                          </p:spTgt>
                                        </p:tgtEl>
                                      </p:cBhvr>
                                      <p:to x="100000" y="90000"/>
                                    </p:animScale>
                                    <p:animScale>
                                      <p:cBhvr>
                                        <p:cTn id="18" dur="166" decel="50000">
                                          <p:stCondLst>
                                            <p:cond delay="1668"/>
                                          </p:stCondLst>
                                        </p:cTn>
                                        <p:tgtEl>
                                          <p:spTgt spid="4">
                                            <p:txEl>
                                              <p:pRg st="16" end="16"/>
                                            </p:txEl>
                                          </p:spTgt>
                                        </p:tgtEl>
                                      </p:cBhvr>
                                      <p:to x="100000" y="100000"/>
                                    </p:animScale>
                                    <p:animScale>
                                      <p:cBhvr>
                                        <p:cTn id="19" dur="26">
                                          <p:stCondLst>
                                            <p:cond delay="1808"/>
                                          </p:stCondLst>
                                        </p:cTn>
                                        <p:tgtEl>
                                          <p:spTgt spid="4">
                                            <p:txEl>
                                              <p:pRg st="16" end="16"/>
                                            </p:txEl>
                                          </p:spTgt>
                                        </p:tgtEl>
                                      </p:cBhvr>
                                      <p:to x="100000" y="95000"/>
                                    </p:animScale>
                                    <p:animScale>
                                      <p:cBhvr>
                                        <p:cTn id="20" dur="166" decel="50000">
                                          <p:stCondLst>
                                            <p:cond delay="1834"/>
                                          </p:stCondLst>
                                        </p:cTn>
                                        <p:tgtEl>
                                          <p:spTgt spid="4">
                                            <p:txEl>
                                              <p:pRg st="16" end="16"/>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7853"/>
                                        </p:tgtEl>
                                        <p:attrNameLst>
                                          <p:attrName>style.visibility</p:attrName>
                                        </p:attrNameLst>
                                      </p:cBhvr>
                                      <p:to>
                                        <p:strVal val="visible"/>
                                      </p:to>
                                    </p:set>
                                    <p:animEffect transition="in" filter="wipe(down)">
                                      <p:cBhvr>
                                        <p:cTn id="25" dur="580">
                                          <p:stCondLst>
                                            <p:cond delay="0"/>
                                          </p:stCondLst>
                                        </p:cTn>
                                        <p:tgtEl>
                                          <p:spTgt spid="77853"/>
                                        </p:tgtEl>
                                      </p:cBhvr>
                                    </p:animEffect>
                                    <p:anim calcmode="lin" valueType="num">
                                      <p:cBhvr>
                                        <p:cTn id="26" dur="1822" tmFilter="0,0; 0.14,0.36; 0.43,0.73; 0.71,0.91; 1.0,1.0">
                                          <p:stCondLst>
                                            <p:cond delay="0"/>
                                          </p:stCondLst>
                                        </p:cTn>
                                        <p:tgtEl>
                                          <p:spTgt spid="7785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785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785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785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7853"/>
                                        </p:tgtEl>
                                        <p:attrNameLst>
                                          <p:attrName>ppt_y</p:attrName>
                                        </p:attrNameLst>
                                      </p:cBhvr>
                                      <p:tavLst>
                                        <p:tav tm="0" fmla="#ppt_y-sin(pi*$)/81">
                                          <p:val>
                                            <p:fltVal val="0"/>
                                          </p:val>
                                        </p:tav>
                                        <p:tav tm="100000">
                                          <p:val>
                                            <p:fltVal val="1"/>
                                          </p:val>
                                        </p:tav>
                                      </p:tavLst>
                                    </p:anim>
                                    <p:animScale>
                                      <p:cBhvr>
                                        <p:cTn id="31" dur="26">
                                          <p:stCondLst>
                                            <p:cond delay="650"/>
                                          </p:stCondLst>
                                        </p:cTn>
                                        <p:tgtEl>
                                          <p:spTgt spid="77853"/>
                                        </p:tgtEl>
                                      </p:cBhvr>
                                      <p:to x="100000" y="60000"/>
                                    </p:animScale>
                                    <p:animScale>
                                      <p:cBhvr>
                                        <p:cTn id="32" dur="166" decel="50000">
                                          <p:stCondLst>
                                            <p:cond delay="676"/>
                                          </p:stCondLst>
                                        </p:cTn>
                                        <p:tgtEl>
                                          <p:spTgt spid="77853"/>
                                        </p:tgtEl>
                                      </p:cBhvr>
                                      <p:to x="100000" y="100000"/>
                                    </p:animScale>
                                    <p:animScale>
                                      <p:cBhvr>
                                        <p:cTn id="33" dur="26">
                                          <p:stCondLst>
                                            <p:cond delay="1312"/>
                                          </p:stCondLst>
                                        </p:cTn>
                                        <p:tgtEl>
                                          <p:spTgt spid="77853"/>
                                        </p:tgtEl>
                                      </p:cBhvr>
                                      <p:to x="100000" y="80000"/>
                                    </p:animScale>
                                    <p:animScale>
                                      <p:cBhvr>
                                        <p:cTn id="34" dur="166" decel="50000">
                                          <p:stCondLst>
                                            <p:cond delay="1338"/>
                                          </p:stCondLst>
                                        </p:cTn>
                                        <p:tgtEl>
                                          <p:spTgt spid="77853"/>
                                        </p:tgtEl>
                                      </p:cBhvr>
                                      <p:to x="100000" y="100000"/>
                                    </p:animScale>
                                    <p:animScale>
                                      <p:cBhvr>
                                        <p:cTn id="35" dur="26">
                                          <p:stCondLst>
                                            <p:cond delay="1642"/>
                                          </p:stCondLst>
                                        </p:cTn>
                                        <p:tgtEl>
                                          <p:spTgt spid="77853"/>
                                        </p:tgtEl>
                                      </p:cBhvr>
                                      <p:to x="100000" y="90000"/>
                                    </p:animScale>
                                    <p:animScale>
                                      <p:cBhvr>
                                        <p:cTn id="36" dur="166" decel="50000">
                                          <p:stCondLst>
                                            <p:cond delay="1668"/>
                                          </p:stCondLst>
                                        </p:cTn>
                                        <p:tgtEl>
                                          <p:spTgt spid="77853"/>
                                        </p:tgtEl>
                                      </p:cBhvr>
                                      <p:to x="100000" y="100000"/>
                                    </p:animScale>
                                    <p:animScale>
                                      <p:cBhvr>
                                        <p:cTn id="37" dur="26">
                                          <p:stCondLst>
                                            <p:cond delay="1808"/>
                                          </p:stCondLst>
                                        </p:cTn>
                                        <p:tgtEl>
                                          <p:spTgt spid="77853"/>
                                        </p:tgtEl>
                                      </p:cBhvr>
                                      <p:to x="100000" y="95000"/>
                                    </p:animScale>
                                    <p:animScale>
                                      <p:cBhvr>
                                        <p:cTn id="38" dur="166" decel="50000">
                                          <p:stCondLst>
                                            <p:cond delay="1834"/>
                                          </p:stCondLst>
                                        </p:cTn>
                                        <p:tgtEl>
                                          <p:spTgt spid="778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27078"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836712" y="1979712"/>
            <a:ext cx="5544616" cy="4801314"/>
          </a:xfrm>
          <a:prstGeom prst="rect">
            <a:avLst/>
          </a:prstGeom>
          <a:noFill/>
        </p:spPr>
        <p:txBody>
          <a:bodyPr wrap="square" rtlCol="0">
            <a:spAutoFit/>
          </a:bodyPr>
          <a:lstStyle/>
          <a:p>
            <a:r>
              <a:rPr lang="en-CA" b="1" dirty="0" smtClean="0"/>
              <a:t>MMHA </a:t>
            </a:r>
            <a:r>
              <a:rPr lang="en-CA" b="1" dirty="0"/>
              <a:t>Executive Director’s Report </a:t>
            </a:r>
            <a:r>
              <a:rPr lang="en-CA" b="1" dirty="0" smtClean="0"/>
              <a:t>2020-2021</a:t>
            </a:r>
          </a:p>
          <a:p>
            <a:endParaRPr lang="en-US" dirty="0" smtClean="0"/>
          </a:p>
          <a:p>
            <a:r>
              <a:rPr lang="en-US" dirty="0" smtClean="0"/>
              <a:t>My </a:t>
            </a:r>
            <a:r>
              <a:rPr lang="en-US" dirty="0"/>
              <a:t>third year as Executive Director was a busy one. The ED’s job has still relies heavily on help from people like Greg Willis, Blair Kennedy, Moe Leger, Bob </a:t>
            </a:r>
            <a:r>
              <a:rPr lang="en-US" dirty="0" err="1"/>
              <a:t>Hachey</a:t>
            </a:r>
            <a:r>
              <a:rPr lang="en-US" dirty="0"/>
              <a:t> and Scott Mahar.  This season I also received a great deal of help with ice scheduling from Bill Brooks and Dan Boudreau.  Direction from the board has been clear </a:t>
            </a:r>
            <a:r>
              <a:rPr lang="en-US" dirty="0" smtClean="0"/>
              <a:t>and well </a:t>
            </a:r>
            <a:r>
              <a:rPr lang="en-US" dirty="0"/>
              <a:t>thought out.  I am looking forward to continuing my work with Moncton Minor Hockey</a:t>
            </a:r>
            <a:r>
              <a:rPr lang="en-US" dirty="0" smtClean="0"/>
              <a:t>.</a:t>
            </a:r>
          </a:p>
          <a:p>
            <a:endParaRPr lang="en-US" dirty="0"/>
          </a:p>
          <a:p>
            <a:r>
              <a:rPr lang="en-US" b="1" dirty="0" smtClean="0"/>
              <a:t>Registrations</a:t>
            </a:r>
            <a:endParaRPr lang="en-CA" dirty="0"/>
          </a:p>
          <a:p>
            <a:endParaRPr lang="en-US" dirty="0" smtClean="0"/>
          </a:p>
          <a:p>
            <a:endParaRPr lang="en-US" dirty="0"/>
          </a:p>
          <a:p>
            <a:endParaRPr lang="en-US" dirty="0" smtClean="0"/>
          </a:p>
          <a:p>
            <a:endParaRPr lang="en-US" dirty="0"/>
          </a:p>
          <a:p>
            <a:endParaRPr lang="en-CA" dirty="0"/>
          </a:p>
        </p:txBody>
      </p:sp>
      <p:sp>
        <p:nvSpPr>
          <p:cNvPr id="10" name="Slide Number Placeholder 9"/>
          <p:cNvSpPr>
            <a:spLocks noGrp="1"/>
          </p:cNvSpPr>
          <p:nvPr>
            <p:ph type="sldNum" sz="quarter" idx="12"/>
          </p:nvPr>
        </p:nvSpPr>
        <p:spPr/>
        <p:txBody>
          <a:bodyPr/>
          <a:lstStyle/>
          <a:p>
            <a:fld id="{5239F1D8-D09D-4022-8833-F020A9F54C84}" type="slidenum">
              <a:rPr lang="en-CA" smtClean="0"/>
              <a:pPr/>
              <a:t>52</a:t>
            </a:fld>
            <a:endParaRPr lang="en-CA"/>
          </a:p>
        </p:txBody>
      </p:sp>
      <p:graphicFrame>
        <p:nvGraphicFramePr>
          <p:cNvPr id="6" name="Table 5"/>
          <p:cNvGraphicFramePr>
            <a:graphicFrameLocks noGrp="1"/>
          </p:cNvGraphicFramePr>
          <p:nvPr>
            <p:extLst>
              <p:ext uri="{D42A27DB-BD31-4B8C-83A1-F6EECF244321}">
                <p14:modId xmlns:p14="http://schemas.microsoft.com/office/powerpoint/2010/main" val="2067845012"/>
              </p:ext>
            </p:extLst>
          </p:nvPr>
        </p:nvGraphicFramePr>
        <p:xfrm>
          <a:off x="944724" y="5436096"/>
          <a:ext cx="5328592" cy="1957720"/>
        </p:xfrm>
        <a:graphic>
          <a:graphicData uri="http://schemas.openxmlformats.org/drawingml/2006/table">
            <a:tbl>
              <a:tblPr firstRow="1" firstCol="1" bandRow="1">
                <a:tableStyleId>{5C22544A-7EE6-4342-B048-85BDC9FD1C3A}</a:tableStyleId>
              </a:tblPr>
              <a:tblGrid>
                <a:gridCol w="2042235">
                  <a:extLst>
                    <a:ext uri="{9D8B030D-6E8A-4147-A177-3AD203B41FA5}">
                      <a16:colId xmlns:a16="http://schemas.microsoft.com/office/drawing/2014/main" val="4279078993"/>
                    </a:ext>
                  </a:extLst>
                </a:gridCol>
                <a:gridCol w="637409">
                  <a:extLst>
                    <a:ext uri="{9D8B030D-6E8A-4147-A177-3AD203B41FA5}">
                      <a16:colId xmlns:a16="http://schemas.microsoft.com/office/drawing/2014/main" val="538180968"/>
                    </a:ext>
                  </a:extLst>
                </a:gridCol>
                <a:gridCol w="491148">
                  <a:extLst>
                    <a:ext uri="{9D8B030D-6E8A-4147-A177-3AD203B41FA5}">
                      <a16:colId xmlns:a16="http://schemas.microsoft.com/office/drawing/2014/main" val="462774386"/>
                    </a:ext>
                  </a:extLst>
                </a:gridCol>
                <a:gridCol w="696094">
                  <a:extLst>
                    <a:ext uri="{9D8B030D-6E8A-4147-A177-3AD203B41FA5}">
                      <a16:colId xmlns:a16="http://schemas.microsoft.com/office/drawing/2014/main" val="2347535108"/>
                    </a:ext>
                  </a:extLst>
                </a:gridCol>
                <a:gridCol w="1461706">
                  <a:extLst>
                    <a:ext uri="{9D8B030D-6E8A-4147-A177-3AD203B41FA5}">
                      <a16:colId xmlns:a16="http://schemas.microsoft.com/office/drawing/2014/main" val="1711199860"/>
                    </a:ext>
                  </a:extLst>
                </a:gridCol>
              </a:tblGrid>
              <a:tr h="237587">
                <a:tc gridSpan="5">
                  <a:txBody>
                    <a:bodyPr/>
                    <a:lstStyle/>
                    <a:p>
                      <a:pPr algn="ctr">
                        <a:spcAft>
                          <a:spcPts val="0"/>
                        </a:spcAft>
                      </a:pPr>
                      <a:r>
                        <a:rPr lang="en-US" sz="1400">
                          <a:effectLst/>
                        </a:rPr>
                        <a:t>Total registrations</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699760184"/>
                  </a:ext>
                </a:extLst>
              </a:tr>
              <a:tr h="199573">
                <a:tc>
                  <a:txBody>
                    <a:bodyPr/>
                    <a:lstStyle/>
                    <a:p>
                      <a:pPr>
                        <a:spcAft>
                          <a:spcPts val="0"/>
                        </a:spcAft>
                      </a:pPr>
                      <a:r>
                        <a:rPr lang="en-US" sz="1200">
                          <a:effectLst/>
                        </a:rPr>
                        <a:t>Division</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tc>
                  <a:txBody>
                    <a:bodyPr/>
                    <a:lstStyle/>
                    <a:p>
                      <a:pPr algn="ctr">
                        <a:spcAft>
                          <a:spcPts val="0"/>
                        </a:spcAft>
                      </a:pPr>
                      <a:r>
                        <a:rPr lang="en-US" sz="1100">
                          <a:effectLst/>
                        </a:rPr>
                        <a:t>M</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F</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Total</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 of Teams</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extLst>
                  <a:ext uri="{0D108BD9-81ED-4DB2-BD59-A6C34878D82A}">
                    <a16:rowId xmlns:a16="http://schemas.microsoft.com/office/drawing/2014/main" val="2805710659"/>
                  </a:ext>
                </a:extLst>
              </a:tr>
              <a:tr h="190070">
                <a:tc>
                  <a:txBody>
                    <a:bodyPr/>
                    <a:lstStyle/>
                    <a:p>
                      <a:pPr>
                        <a:spcAft>
                          <a:spcPts val="0"/>
                        </a:spcAft>
                      </a:pPr>
                      <a:r>
                        <a:rPr lang="en-US" sz="1000" dirty="0">
                          <a:effectLst/>
                        </a:rPr>
                        <a:t>Under-7 (U7)</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tc>
                  <a:txBody>
                    <a:bodyPr/>
                    <a:lstStyle/>
                    <a:p>
                      <a:pPr algn="ctr">
                        <a:spcAft>
                          <a:spcPts val="0"/>
                        </a:spcAft>
                      </a:pPr>
                      <a:r>
                        <a:rPr lang="en-US" sz="1100">
                          <a:effectLst/>
                        </a:rPr>
                        <a:t>89</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1</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90</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7</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extLst>
                  <a:ext uri="{0D108BD9-81ED-4DB2-BD59-A6C34878D82A}">
                    <a16:rowId xmlns:a16="http://schemas.microsoft.com/office/drawing/2014/main" val="2654573961"/>
                  </a:ext>
                </a:extLst>
              </a:tr>
              <a:tr h="190070">
                <a:tc>
                  <a:txBody>
                    <a:bodyPr/>
                    <a:lstStyle/>
                    <a:p>
                      <a:pPr>
                        <a:spcAft>
                          <a:spcPts val="0"/>
                        </a:spcAft>
                      </a:pPr>
                      <a:r>
                        <a:rPr lang="en-US" sz="1000">
                          <a:effectLst/>
                        </a:rPr>
                        <a:t>Under-9 (U9)</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tc>
                  <a:txBody>
                    <a:bodyPr/>
                    <a:lstStyle/>
                    <a:p>
                      <a:pPr algn="ctr">
                        <a:spcAft>
                          <a:spcPts val="0"/>
                        </a:spcAft>
                      </a:pPr>
                      <a:r>
                        <a:rPr lang="en-US" sz="1100">
                          <a:effectLst/>
                        </a:rPr>
                        <a:t>100</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3</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103</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7</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extLst>
                  <a:ext uri="{0D108BD9-81ED-4DB2-BD59-A6C34878D82A}">
                    <a16:rowId xmlns:a16="http://schemas.microsoft.com/office/drawing/2014/main" val="1599524937"/>
                  </a:ext>
                </a:extLst>
              </a:tr>
              <a:tr h="190070">
                <a:tc>
                  <a:txBody>
                    <a:bodyPr/>
                    <a:lstStyle/>
                    <a:p>
                      <a:pPr>
                        <a:spcAft>
                          <a:spcPts val="0"/>
                        </a:spcAft>
                      </a:pPr>
                      <a:r>
                        <a:rPr lang="en-US" sz="1000">
                          <a:effectLst/>
                        </a:rPr>
                        <a:t>Under-11 (U11)</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tc>
                  <a:txBody>
                    <a:bodyPr/>
                    <a:lstStyle/>
                    <a:p>
                      <a:pPr algn="ctr">
                        <a:spcAft>
                          <a:spcPts val="0"/>
                        </a:spcAft>
                      </a:pPr>
                      <a:r>
                        <a:rPr lang="en-US" sz="1100">
                          <a:effectLst/>
                        </a:rPr>
                        <a:t>110</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4</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114</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8</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extLst>
                  <a:ext uri="{0D108BD9-81ED-4DB2-BD59-A6C34878D82A}">
                    <a16:rowId xmlns:a16="http://schemas.microsoft.com/office/drawing/2014/main" val="2965946664"/>
                  </a:ext>
                </a:extLst>
              </a:tr>
              <a:tr h="190070">
                <a:tc>
                  <a:txBody>
                    <a:bodyPr/>
                    <a:lstStyle/>
                    <a:p>
                      <a:pPr>
                        <a:spcAft>
                          <a:spcPts val="0"/>
                        </a:spcAft>
                      </a:pPr>
                      <a:r>
                        <a:rPr lang="en-US" sz="1000">
                          <a:effectLst/>
                        </a:rPr>
                        <a:t>Under-13 (U13)</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tc>
                  <a:txBody>
                    <a:bodyPr/>
                    <a:lstStyle/>
                    <a:p>
                      <a:pPr algn="ctr">
                        <a:spcAft>
                          <a:spcPts val="0"/>
                        </a:spcAft>
                      </a:pPr>
                      <a:r>
                        <a:rPr lang="en-US" sz="1100" dirty="0">
                          <a:effectLst/>
                        </a:rPr>
                        <a:t>93</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7</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100</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7</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extLst>
                  <a:ext uri="{0D108BD9-81ED-4DB2-BD59-A6C34878D82A}">
                    <a16:rowId xmlns:a16="http://schemas.microsoft.com/office/drawing/2014/main" val="2238284322"/>
                  </a:ext>
                </a:extLst>
              </a:tr>
              <a:tr h="190070">
                <a:tc>
                  <a:txBody>
                    <a:bodyPr/>
                    <a:lstStyle/>
                    <a:p>
                      <a:pPr>
                        <a:spcAft>
                          <a:spcPts val="0"/>
                        </a:spcAft>
                      </a:pPr>
                      <a:r>
                        <a:rPr lang="en-US" sz="1000">
                          <a:effectLst/>
                        </a:rPr>
                        <a:t>Under-15 (U15)</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tc>
                  <a:txBody>
                    <a:bodyPr/>
                    <a:lstStyle/>
                    <a:p>
                      <a:pPr algn="ctr">
                        <a:spcAft>
                          <a:spcPts val="0"/>
                        </a:spcAft>
                      </a:pPr>
                      <a:r>
                        <a:rPr lang="en-US" sz="1100">
                          <a:effectLst/>
                        </a:rPr>
                        <a:t>118</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8</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126</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8</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extLst>
                  <a:ext uri="{0D108BD9-81ED-4DB2-BD59-A6C34878D82A}">
                    <a16:rowId xmlns:a16="http://schemas.microsoft.com/office/drawing/2014/main" val="1824069462"/>
                  </a:ext>
                </a:extLst>
              </a:tr>
              <a:tr h="190070">
                <a:tc>
                  <a:txBody>
                    <a:bodyPr/>
                    <a:lstStyle/>
                    <a:p>
                      <a:pPr>
                        <a:spcAft>
                          <a:spcPts val="0"/>
                        </a:spcAft>
                      </a:pPr>
                      <a:r>
                        <a:rPr lang="en-US" sz="1000">
                          <a:effectLst/>
                        </a:rPr>
                        <a:t>Under-18 (U18)</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tc>
                  <a:txBody>
                    <a:bodyPr/>
                    <a:lstStyle/>
                    <a:p>
                      <a:pPr algn="ctr">
                        <a:spcAft>
                          <a:spcPts val="0"/>
                        </a:spcAft>
                      </a:pPr>
                      <a:r>
                        <a:rPr lang="en-US" sz="1100" dirty="0">
                          <a:effectLst/>
                        </a:rPr>
                        <a:t>75</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0</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75</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4</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extLst>
                  <a:ext uri="{0D108BD9-81ED-4DB2-BD59-A6C34878D82A}">
                    <a16:rowId xmlns:a16="http://schemas.microsoft.com/office/drawing/2014/main" val="3299254320"/>
                  </a:ext>
                </a:extLst>
              </a:tr>
              <a:tr h="190070">
                <a:tc>
                  <a:txBody>
                    <a:bodyPr/>
                    <a:lstStyle/>
                    <a:p>
                      <a:pPr>
                        <a:spcAft>
                          <a:spcPts val="0"/>
                        </a:spcAft>
                      </a:pPr>
                      <a:r>
                        <a:rPr lang="en-US" sz="1000">
                          <a:effectLst/>
                        </a:rPr>
                        <a:t>Under-21 (U21)</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tc>
                  <a:txBody>
                    <a:bodyPr/>
                    <a:lstStyle/>
                    <a:p>
                      <a:pPr algn="ctr">
                        <a:spcAft>
                          <a:spcPts val="0"/>
                        </a:spcAft>
                      </a:pPr>
                      <a:r>
                        <a:rPr lang="en-US" sz="1100">
                          <a:effectLst/>
                        </a:rPr>
                        <a:t>35</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2</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37</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2</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extLst>
                  <a:ext uri="{0D108BD9-81ED-4DB2-BD59-A6C34878D82A}">
                    <a16:rowId xmlns:a16="http://schemas.microsoft.com/office/drawing/2014/main" val="224750985"/>
                  </a:ext>
                </a:extLst>
              </a:tr>
              <a:tr h="190070">
                <a:tc>
                  <a:txBody>
                    <a:bodyPr/>
                    <a:lstStyle/>
                    <a:p>
                      <a:pPr>
                        <a:spcAft>
                          <a:spcPts val="0"/>
                        </a:spcAft>
                      </a:pPr>
                      <a:r>
                        <a:rPr lang="en-US" sz="1100">
                          <a:effectLst/>
                        </a:rPr>
                        <a:t>Total</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tc>
                  <a:txBody>
                    <a:bodyPr/>
                    <a:lstStyle/>
                    <a:p>
                      <a:pPr algn="ctr">
                        <a:spcAft>
                          <a:spcPts val="0"/>
                        </a:spcAft>
                      </a:pPr>
                      <a:r>
                        <a:rPr lang="en-US" sz="1100">
                          <a:effectLst/>
                        </a:rPr>
                        <a:t>620</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25</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a:effectLst/>
                        </a:rPr>
                        <a:t>645</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ctr"/>
                </a:tc>
                <a:tc>
                  <a:txBody>
                    <a:bodyPr/>
                    <a:lstStyle/>
                    <a:p>
                      <a:pPr algn="ctr">
                        <a:spcAft>
                          <a:spcPts val="0"/>
                        </a:spcAft>
                      </a:pPr>
                      <a:r>
                        <a:rPr lang="en-US" sz="1100" dirty="0">
                          <a:effectLst/>
                        </a:rPr>
                        <a:t>43</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425" marR="68425" marT="0" marB="0" anchor="b"/>
                </a:tc>
                <a:extLst>
                  <a:ext uri="{0D108BD9-81ED-4DB2-BD59-A6C34878D82A}">
                    <a16:rowId xmlns:a16="http://schemas.microsoft.com/office/drawing/2014/main" val="2507491610"/>
                  </a:ext>
                </a:extLst>
              </a:tr>
            </a:tbl>
          </a:graphicData>
        </a:graphic>
      </p:graphicFrame>
    </p:spTree>
    <p:extLst>
      <p:ext uri="{BB962C8B-B14F-4D97-AF65-F5344CB8AC3E}">
        <p14:creationId xmlns:p14="http://schemas.microsoft.com/office/powerpoint/2010/main" val="35150606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92283"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737121" y="2011826"/>
            <a:ext cx="5472608" cy="6740307"/>
          </a:xfrm>
          <a:prstGeom prst="rect">
            <a:avLst/>
          </a:prstGeom>
          <a:noFill/>
        </p:spPr>
        <p:txBody>
          <a:bodyPr wrap="square" rtlCol="0">
            <a:spAutoFit/>
          </a:bodyPr>
          <a:lstStyle/>
          <a:p>
            <a:r>
              <a:rPr lang="en-US" b="1" dirty="0" smtClean="0"/>
              <a:t>Volunteers</a:t>
            </a:r>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Covid-19</a:t>
            </a:r>
          </a:p>
          <a:p>
            <a:endParaRPr lang="en-US" dirty="0"/>
          </a:p>
          <a:p>
            <a:r>
              <a:rPr lang="en-US" dirty="0"/>
              <a:t>The </a:t>
            </a:r>
            <a:r>
              <a:rPr lang="en-US" dirty="0" err="1"/>
              <a:t>Covid</a:t>
            </a:r>
            <a:r>
              <a:rPr lang="en-US" dirty="0"/>
              <a:t> season we just completed was an exercise in frustration to say the least:</a:t>
            </a:r>
            <a:endParaRPr lang="en-CA" dirty="0"/>
          </a:p>
          <a:p>
            <a:pPr marL="285750" lvl="0" indent="-285750">
              <a:buFont typeface="Arial" panose="020B0604020202020204" pitchFamily="34" charset="0"/>
              <a:buChar char="•"/>
            </a:pPr>
            <a:r>
              <a:rPr lang="en-US" dirty="0"/>
              <a:t>Changing protocols, sometimes by the week.</a:t>
            </a:r>
            <a:endParaRPr lang="en-CA" dirty="0"/>
          </a:p>
          <a:p>
            <a:pPr marL="285750" lvl="0" indent="-285750">
              <a:buFont typeface="Arial" panose="020B0604020202020204" pitchFamily="34" charset="0"/>
              <a:buChar char="•"/>
            </a:pPr>
            <a:r>
              <a:rPr lang="en-US" dirty="0"/>
              <a:t>Contact tracing documents.</a:t>
            </a:r>
            <a:endParaRPr lang="en-CA" dirty="0"/>
          </a:p>
          <a:p>
            <a:pPr marL="285750" lvl="0" indent="-285750">
              <a:buFont typeface="Arial" panose="020B0604020202020204" pitchFamily="34" charset="0"/>
              <a:buChar char="•"/>
            </a:pPr>
            <a:r>
              <a:rPr lang="en-US" dirty="0"/>
              <a:t>Limitation on the number of people allowed at the rink.</a:t>
            </a:r>
            <a:endParaRPr lang="en-CA" dirty="0"/>
          </a:p>
          <a:p>
            <a:pPr marL="285750" lvl="0" indent="-285750">
              <a:buFont typeface="Arial" panose="020B0604020202020204" pitchFamily="34" charset="0"/>
              <a:buChar char="•"/>
            </a:pPr>
            <a:r>
              <a:rPr lang="en-US" dirty="0"/>
              <a:t>Schedules and contact lists had to be coordinated with SPC 4 </a:t>
            </a:r>
            <a:r>
              <a:rPr lang="en-US" dirty="0" err="1"/>
              <a:t>Plex</a:t>
            </a:r>
            <a:r>
              <a:rPr lang="en-US" dirty="0"/>
              <a:t>.</a:t>
            </a:r>
            <a:endParaRPr lang="en-CA" dirty="0"/>
          </a:p>
          <a:p>
            <a:pPr marL="285750" lvl="0" indent="-285750">
              <a:buFont typeface="Arial" panose="020B0604020202020204" pitchFamily="34" charset="0"/>
              <a:buChar char="•"/>
            </a:pPr>
            <a:r>
              <a:rPr lang="en-US" dirty="0"/>
              <a:t>Updated protocols had to be communicated to our membership.</a:t>
            </a:r>
            <a:endParaRPr lang="en-CA" dirty="0"/>
          </a:p>
          <a:p>
            <a:r>
              <a:rPr lang="en-US" dirty="0"/>
              <a:t> </a:t>
            </a:r>
            <a:endParaRPr lang="en-CA" dirty="0"/>
          </a:p>
          <a:p>
            <a:r>
              <a:rPr lang="en-US" dirty="0"/>
              <a:t>We have learned a lot and moving forward with </a:t>
            </a:r>
            <a:r>
              <a:rPr lang="en-US" dirty="0" err="1"/>
              <a:t>Covid</a:t>
            </a:r>
            <a:r>
              <a:rPr lang="en-US" dirty="0"/>
              <a:t> should be improved.</a:t>
            </a:r>
            <a:endParaRPr lang="en-CA" dirty="0"/>
          </a:p>
          <a:p>
            <a:endParaRPr lang="en-US" dirty="0" smtClean="0"/>
          </a:p>
          <a:p>
            <a:endParaRPr lang="en-CA" dirty="0"/>
          </a:p>
        </p:txBody>
      </p:sp>
      <p:sp>
        <p:nvSpPr>
          <p:cNvPr id="3" name="Rectangle 8"/>
          <p:cNvSpPr>
            <a:spLocks noChangeArrowheads="1"/>
          </p:cNvSpPr>
          <p:nvPr/>
        </p:nvSpPr>
        <p:spPr bwMode="auto">
          <a:xfrm>
            <a:off x="-2187623" y="14182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 name="Slide Number Placeholder 1"/>
          <p:cNvSpPr>
            <a:spLocks noGrp="1"/>
          </p:cNvSpPr>
          <p:nvPr>
            <p:ph type="sldNum" sz="quarter" idx="12"/>
          </p:nvPr>
        </p:nvSpPr>
        <p:spPr/>
        <p:txBody>
          <a:bodyPr/>
          <a:lstStyle/>
          <a:p>
            <a:fld id="{5239F1D8-D09D-4022-8833-F020A9F54C84}" type="slidenum">
              <a:rPr lang="en-CA" smtClean="0"/>
              <a:pPr/>
              <a:t>53</a:t>
            </a:fld>
            <a:endParaRPr lang="en-CA"/>
          </a:p>
        </p:txBody>
      </p:sp>
      <p:sp>
        <p:nvSpPr>
          <p:cNvPr id="6" name="Rectangle 60"/>
          <p:cNvSpPr>
            <a:spLocks noChangeArrowheads="1"/>
          </p:cNvSpPr>
          <p:nvPr/>
        </p:nvSpPr>
        <p:spPr bwMode="auto">
          <a:xfrm>
            <a:off x="1052736" y="18754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5"/>
          <a:stretch>
            <a:fillRect/>
          </a:stretch>
        </p:blipFill>
        <p:spPr>
          <a:xfrm>
            <a:off x="889796" y="2635160"/>
            <a:ext cx="5078408" cy="1115665"/>
          </a:xfrm>
          <a:prstGeom prst="rect">
            <a:avLst/>
          </a:prstGeom>
        </p:spPr>
      </p:pic>
    </p:spTree>
    <p:extLst>
      <p:ext uri="{BB962C8B-B14F-4D97-AF65-F5344CB8AC3E}">
        <p14:creationId xmlns:p14="http://schemas.microsoft.com/office/powerpoint/2010/main" val="1906818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385" name="rectole0000000000"/>
          <p:cNvGraphicFramePr>
            <a:graphicFrameLocks noChangeAspect="1"/>
          </p:cNvGraphicFramePr>
          <p:nvPr/>
        </p:nvGraphicFramePr>
        <p:xfrm>
          <a:off x="620688" y="0"/>
          <a:ext cx="5705475" cy="1838325"/>
        </p:xfrm>
        <a:graphic>
          <a:graphicData uri="http://schemas.openxmlformats.org/presentationml/2006/ole">
            <mc:AlternateContent xmlns:mc="http://schemas.openxmlformats.org/markup-compatibility/2006">
              <mc:Choice xmlns:v="urn:schemas-microsoft-com:vml" Requires="v">
                <p:oleObj spid="_x0000_s142396" name="Picture" r:id="rId3" imgW="0" imgH="0" progId="StaticMetafile">
                  <p:embed/>
                </p:oleObj>
              </mc:Choice>
              <mc:Fallback>
                <p:oleObj name="Picture" r:id="rId3" imgW="0" imgH="0" progId="StaticMetafile">
                  <p:embed/>
                  <p:pic>
                    <p:nvPicPr>
                      <p:cNvPr id="16385"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737121" y="2011826"/>
            <a:ext cx="5472608" cy="5632311"/>
          </a:xfrm>
          <a:prstGeom prst="rect">
            <a:avLst/>
          </a:prstGeom>
          <a:noFill/>
        </p:spPr>
        <p:txBody>
          <a:bodyPr wrap="square" rtlCol="0">
            <a:spAutoFit/>
          </a:bodyPr>
          <a:lstStyle/>
          <a:p>
            <a:r>
              <a:rPr lang="en-US" b="1" dirty="0"/>
              <a:t>Ice Usage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Total # of ice times = 1,532</a:t>
            </a:r>
            <a:endParaRPr lang="en-US" dirty="0"/>
          </a:p>
          <a:p>
            <a:endParaRPr lang="en-US" b="1" dirty="0" smtClean="0"/>
          </a:p>
          <a:p>
            <a:r>
              <a:rPr lang="en-US" b="1" dirty="0" smtClean="0"/>
              <a:t>Tournaments</a:t>
            </a:r>
          </a:p>
          <a:p>
            <a:endParaRPr lang="en-US" dirty="0"/>
          </a:p>
          <a:p>
            <a:r>
              <a:rPr lang="en-US" dirty="0" smtClean="0"/>
              <a:t>None.</a:t>
            </a:r>
          </a:p>
          <a:p>
            <a:endParaRPr lang="en-US" dirty="0"/>
          </a:p>
          <a:p>
            <a:endParaRPr lang="en-US" dirty="0" smtClean="0"/>
          </a:p>
          <a:p>
            <a:endParaRPr lang="en-US" dirty="0" smtClean="0"/>
          </a:p>
          <a:p>
            <a:r>
              <a:rPr lang="en-CA" dirty="0" smtClean="0"/>
              <a:t>Shaun Abbass</a:t>
            </a:r>
            <a:endParaRPr lang="en-CA" dirty="0"/>
          </a:p>
          <a:p>
            <a:r>
              <a:rPr lang="en-CA" dirty="0"/>
              <a:t>MMHA </a:t>
            </a:r>
            <a:r>
              <a:rPr lang="en-CA" dirty="0" smtClean="0"/>
              <a:t>Executive Director 2020-2021</a:t>
            </a:r>
            <a:endParaRPr lang="en-CA" dirty="0"/>
          </a:p>
          <a:p>
            <a:endParaRPr lang="en-CA" dirty="0"/>
          </a:p>
        </p:txBody>
      </p:sp>
      <p:sp>
        <p:nvSpPr>
          <p:cNvPr id="3" name="Rectangle 8"/>
          <p:cNvSpPr>
            <a:spLocks noChangeArrowheads="1"/>
          </p:cNvSpPr>
          <p:nvPr/>
        </p:nvSpPr>
        <p:spPr bwMode="auto">
          <a:xfrm>
            <a:off x="-2187623" y="14182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 name="Slide Number Placeholder 1"/>
          <p:cNvSpPr>
            <a:spLocks noGrp="1"/>
          </p:cNvSpPr>
          <p:nvPr>
            <p:ph type="sldNum" sz="quarter" idx="12"/>
          </p:nvPr>
        </p:nvSpPr>
        <p:spPr/>
        <p:txBody>
          <a:bodyPr/>
          <a:lstStyle/>
          <a:p>
            <a:fld id="{5239F1D8-D09D-4022-8833-F020A9F54C84}" type="slidenum">
              <a:rPr lang="en-CA" smtClean="0"/>
              <a:pPr/>
              <a:t>54</a:t>
            </a:fld>
            <a:endParaRPr lang="en-CA"/>
          </a:p>
        </p:txBody>
      </p:sp>
      <p:sp>
        <p:nvSpPr>
          <p:cNvPr id="6" name="Rectangle 60"/>
          <p:cNvSpPr>
            <a:spLocks noChangeArrowheads="1"/>
          </p:cNvSpPr>
          <p:nvPr/>
        </p:nvSpPr>
        <p:spPr bwMode="auto">
          <a:xfrm>
            <a:off x="1052736" y="18754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5"/>
          <a:stretch>
            <a:fillRect/>
          </a:stretch>
        </p:blipFill>
        <p:spPr>
          <a:xfrm>
            <a:off x="758720" y="2570618"/>
            <a:ext cx="5340559" cy="1639966"/>
          </a:xfrm>
          <a:prstGeom prst="rect">
            <a:avLst/>
          </a:prstGeom>
        </p:spPr>
      </p:pic>
    </p:spTree>
    <p:extLst>
      <p:ext uri="{BB962C8B-B14F-4D97-AF65-F5344CB8AC3E}">
        <p14:creationId xmlns:p14="http://schemas.microsoft.com/office/powerpoint/2010/main" val="122639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24758" name="Picture" r:id="rId3" imgW="0" imgH="0" progId="StaticMetafile">
                  <p:embed/>
                </p:oleObj>
              </mc:Choice>
              <mc:Fallback>
                <p:oleObj name="Picture" r:id="rId3" imgW="0" imgH="0" progId="StaticMetafile">
                  <p:embed/>
                  <p:pic>
                    <p:nvPicPr>
                      <p:cNvPr id="0"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07740" y="1849695"/>
            <a:ext cx="5688632" cy="5632311"/>
          </a:xfrm>
          <a:prstGeom prst="rect">
            <a:avLst/>
          </a:prstGeom>
          <a:noFill/>
        </p:spPr>
        <p:txBody>
          <a:bodyPr wrap="square" rtlCol="0">
            <a:spAutoFit/>
          </a:bodyPr>
          <a:lstStyle/>
          <a:p>
            <a:r>
              <a:rPr lang="en-US" b="1" dirty="0"/>
              <a:t>VP </a:t>
            </a:r>
            <a:r>
              <a:rPr lang="en-US" b="1" dirty="0" smtClean="0"/>
              <a:t>Competitive </a:t>
            </a:r>
            <a:r>
              <a:rPr lang="en-US" b="1" dirty="0"/>
              <a:t>Report </a:t>
            </a:r>
            <a:r>
              <a:rPr lang="en-US" b="1" dirty="0" smtClean="0"/>
              <a:t>2020-2021</a:t>
            </a:r>
            <a:endParaRPr lang="en-CA" dirty="0"/>
          </a:p>
          <a:p>
            <a:endParaRPr lang="en-US" dirty="0" smtClean="0"/>
          </a:p>
          <a:p>
            <a:r>
              <a:rPr lang="en-US" dirty="0"/>
              <a:t>I would like to start by thanking the many volunteers (coaches, assistant coaches, managers, </a:t>
            </a:r>
            <a:r>
              <a:rPr lang="en-US" dirty="0" err="1"/>
              <a:t>Covid</a:t>
            </a:r>
            <a:r>
              <a:rPr lang="en-US" dirty="0"/>
              <a:t> Liaisons, helpers and parents) for their commitment to our players and our association. There is a lot of time and effort required at many levels to give our players a rewarding hockey experience.  This would not be possible without you. </a:t>
            </a:r>
            <a:endParaRPr lang="en-CA" dirty="0"/>
          </a:p>
          <a:p>
            <a:r>
              <a:rPr lang="en-US" dirty="0"/>
              <a:t> </a:t>
            </a:r>
            <a:endParaRPr lang="en-CA" dirty="0"/>
          </a:p>
          <a:p>
            <a:r>
              <a:rPr lang="en-US" dirty="0"/>
              <a:t>Our competitive hockey program this season consisted of 7 competitive teams…. 2 Atom teams (AA, A), 2 Peewee Teams (AA and A), 2 Bantam Teams (AA and A) and 1 Midget Team (A).  We had one less Atom team last year vs the previous year based on registrations and the number of goaltenders in that division.  We had 216 players tryout for a competitive team which was a decrease of 2% over the previous year.  There were four new head coaches in the competitive group of the seven teams. </a:t>
            </a:r>
            <a:endParaRPr lang="en-CA" dirty="0"/>
          </a:p>
          <a:p>
            <a:r>
              <a:rPr lang="en-US" dirty="0"/>
              <a:t> </a:t>
            </a:r>
            <a:endParaRPr lang="en-US" dirty="0" smtClean="0"/>
          </a:p>
        </p:txBody>
      </p:sp>
      <p:sp>
        <p:nvSpPr>
          <p:cNvPr id="2" name="Slide Number Placeholder 1"/>
          <p:cNvSpPr>
            <a:spLocks noGrp="1"/>
          </p:cNvSpPr>
          <p:nvPr>
            <p:ph type="sldNum" sz="quarter" idx="12"/>
          </p:nvPr>
        </p:nvSpPr>
        <p:spPr/>
        <p:txBody>
          <a:bodyPr/>
          <a:lstStyle/>
          <a:p>
            <a:fld id="{5239F1D8-D09D-4022-8833-F020A9F54C84}" type="slidenum">
              <a:rPr lang="en-CA" smtClean="0"/>
              <a:pPr/>
              <a:t>55</a:t>
            </a:fld>
            <a:endParaRPr lang="en-CA"/>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62841" name="Picture" r:id="rId3" imgW="0" imgH="0" progId="StaticMetafile">
                  <p:embed/>
                </p:oleObj>
              </mc:Choice>
              <mc:Fallback>
                <p:oleObj name="Picture" r:id="rId3" imgW="0" imgH="0" progId="StaticMetafile">
                  <p:embed/>
                  <p:pic>
                    <p:nvPicPr>
                      <p:cNvPr id="21506"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07740" y="1849695"/>
            <a:ext cx="5688632" cy="5632311"/>
          </a:xfrm>
          <a:prstGeom prst="rect">
            <a:avLst/>
          </a:prstGeom>
          <a:noFill/>
        </p:spPr>
        <p:txBody>
          <a:bodyPr wrap="square" rtlCol="0">
            <a:spAutoFit/>
          </a:bodyPr>
          <a:lstStyle/>
          <a:p>
            <a:r>
              <a:rPr lang="en-US" dirty="0" smtClean="0"/>
              <a:t>Overall</a:t>
            </a:r>
            <a:r>
              <a:rPr lang="en-US" dirty="0"/>
              <a:t>, I believe we had a successful, albeit challenging season under the changing </a:t>
            </a:r>
            <a:r>
              <a:rPr lang="en-US" dirty="0" err="1"/>
              <a:t>covid</a:t>
            </a:r>
            <a:r>
              <a:rPr lang="en-US" dirty="0"/>
              <a:t> phases and guidelines.  We must count ourselves as fortunate to have had the season that we did, as there were many areas of the country that did not have a season at all.  MMHA appreciates the extra effort required by coaches and team managers to keep the players engaged during those periods when games were not allowed.  Players continued to develop and grow which in the end is the objective.  </a:t>
            </a:r>
            <a:endParaRPr lang="en-CA" dirty="0"/>
          </a:p>
          <a:p>
            <a:r>
              <a:rPr lang="en-US" dirty="0"/>
              <a:t> </a:t>
            </a:r>
            <a:endParaRPr lang="en-CA" dirty="0"/>
          </a:p>
          <a:p>
            <a:r>
              <a:rPr lang="en-US" dirty="0"/>
              <a:t>With a large association, there will be challenges and opportunities for improvement.  I believe we are headed in the right direction.  With the way this season unfolded, we offered development sessions for all age groups which was a large undertaking from a scheduling and communication standpoint.  This helped us identify key areas to work on to improve our processes.  We will continue to evolve and improve to provide our players and families with the best hockey experience possible. </a:t>
            </a:r>
            <a:endParaRPr lang="en-CA" dirty="0"/>
          </a:p>
          <a:p>
            <a:endParaRPr lang="en-US" dirty="0" smtClean="0"/>
          </a:p>
        </p:txBody>
      </p:sp>
      <p:sp>
        <p:nvSpPr>
          <p:cNvPr id="2" name="Slide Number Placeholder 1"/>
          <p:cNvSpPr>
            <a:spLocks noGrp="1"/>
          </p:cNvSpPr>
          <p:nvPr>
            <p:ph type="sldNum" sz="quarter" idx="12"/>
          </p:nvPr>
        </p:nvSpPr>
        <p:spPr/>
        <p:txBody>
          <a:bodyPr/>
          <a:lstStyle/>
          <a:p>
            <a:fld id="{5239F1D8-D09D-4022-8833-F020A9F54C84}" type="slidenum">
              <a:rPr lang="en-CA" smtClean="0"/>
              <a:pPr/>
              <a:t>56</a:t>
            </a:fld>
            <a:endParaRPr lang="en-CA"/>
          </a:p>
        </p:txBody>
      </p:sp>
    </p:spTree>
    <p:extLst>
      <p:ext uri="{BB962C8B-B14F-4D97-AF65-F5344CB8AC3E}">
        <p14:creationId xmlns:p14="http://schemas.microsoft.com/office/powerpoint/2010/main" val="18387894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63865" name="Picture" r:id="rId3" imgW="0" imgH="0" progId="StaticMetafile">
                  <p:embed/>
                </p:oleObj>
              </mc:Choice>
              <mc:Fallback>
                <p:oleObj name="Picture" r:id="rId3" imgW="0" imgH="0" progId="StaticMetafile">
                  <p:embed/>
                  <p:pic>
                    <p:nvPicPr>
                      <p:cNvPr id="21506"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07740" y="1849695"/>
            <a:ext cx="5688632" cy="2308324"/>
          </a:xfrm>
          <a:prstGeom prst="rect">
            <a:avLst/>
          </a:prstGeom>
          <a:noFill/>
        </p:spPr>
        <p:txBody>
          <a:bodyPr wrap="square" rtlCol="0">
            <a:spAutoFit/>
          </a:bodyPr>
          <a:lstStyle/>
          <a:p>
            <a:r>
              <a:rPr lang="en-US" dirty="0" smtClean="0"/>
              <a:t>I </a:t>
            </a:r>
            <a:r>
              <a:rPr lang="en-US" dirty="0"/>
              <a:t>would like to thank our Technical Director Blaine Anthony for his contributions and guidance this past season.  And finally, thank you to my fellow board members for their support and hard work.</a:t>
            </a:r>
            <a:endParaRPr lang="en-CA" dirty="0"/>
          </a:p>
          <a:p>
            <a:r>
              <a:rPr lang="en-US" dirty="0"/>
              <a:t> </a:t>
            </a:r>
            <a:endParaRPr lang="en-CA" dirty="0"/>
          </a:p>
          <a:p>
            <a:r>
              <a:rPr lang="en-US" dirty="0"/>
              <a:t>Regards,</a:t>
            </a:r>
            <a:endParaRPr lang="en-CA" dirty="0"/>
          </a:p>
          <a:p>
            <a:r>
              <a:rPr lang="en-US" dirty="0" smtClean="0"/>
              <a:t>Bill </a:t>
            </a:r>
            <a:r>
              <a:rPr lang="en-US" dirty="0"/>
              <a:t>Brooks</a:t>
            </a:r>
            <a:endParaRPr lang="en-CA" dirty="0"/>
          </a:p>
          <a:p>
            <a:r>
              <a:rPr lang="en-US" dirty="0"/>
              <a:t>MMHA VP Competitive Hockey </a:t>
            </a:r>
            <a:r>
              <a:rPr lang="en-US" dirty="0" smtClean="0"/>
              <a:t>2020-2021</a:t>
            </a:r>
          </a:p>
        </p:txBody>
      </p:sp>
      <p:sp>
        <p:nvSpPr>
          <p:cNvPr id="2" name="Slide Number Placeholder 1"/>
          <p:cNvSpPr>
            <a:spLocks noGrp="1"/>
          </p:cNvSpPr>
          <p:nvPr>
            <p:ph type="sldNum" sz="quarter" idx="12"/>
          </p:nvPr>
        </p:nvSpPr>
        <p:spPr/>
        <p:txBody>
          <a:bodyPr/>
          <a:lstStyle/>
          <a:p>
            <a:fld id="{5239F1D8-D09D-4022-8833-F020A9F54C84}" type="slidenum">
              <a:rPr lang="en-CA" smtClean="0"/>
              <a:pPr/>
              <a:t>57</a:t>
            </a:fld>
            <a:endParaRPr lang="en-CA"/>
          </a:p>
        </p:txBody>
      </p:sp>
    </p:spTree>
    <p:extLst>
      <p:ext uri="{BB962C8B-B14F-4D97-AF65-F5344CB8AC3E}">
        <p14:creationId xmlns:p14="http://schemas.microsoft.com/office/powerpoint/2010/main" val="22957862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26813" name="Picture" r:id="rId3" imgW="0" imgH="0" progId="StaticMetafile">
                  <p:embed/>
                </p:oleObj>
              </mc:Choice>
              <mc:Fallback>
                <p:oleObj name="Picture" r:id="rId3" imgW="0" imgH="0" progId="StaticMetafile">
                  <p:embed/>
                  <p:pic>
                    <p:nvPicPr>
                      <p:cNvPr id="0"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476672" y="1979712"/>
            <a:ext cx="5976664" cy="6740307"/>
          </a:xfrm>
          <a:prstGeom prst="rect">
            <a:avLst/>
          </a:prstGeom>
          <a:noFill/>
        </p:spPr>
        <p:txBody>
          <a:bodyPr wrap="square" rtlCol="0">
            <a:spAutoFit/>
          </a:bodyPr>
          <a:lstStyle/>
          <a:p>
            <a:r>
              <a:rPr lang="en-CA" b="1" dirty="0"/>
              <a:t>VP Recreational Report </a:t>
            </a:r>
            <a:r>
              <a:rPr lang="en-CA" b="1" dirty="0" smtClean="0"/>
              <a:t>2020-2021</a:t>
            </a:r>
          </a:p>
          <a:p>
            <a:endParaRPr lang="en-US" b="1" dirty="0" smtClean="0">
              <a:solidFill>
                <a:srgbClr val="FF0000"/>
              </a:solidFill>
            </a:endParaRPr>
          </a:p>
          <a:p>
            <a:r>
              <a:rPr lang="en-CA" dirty="0"/>
              <a:t>Good afternoon</a:t>
            </a:r>
            <a:r>
              <a:rPr lang="en-CA" dirty="0" smtClean="0"/>
              <a:t>.  </a:t>
            </a:r>
            <a:r>
              <a:rPr lang="en-CA" dirty="0"/>
              <a:t>My name is Karin Boudreau. </a:t>
            </a:r>
            <a:r>
              <a:rPr lang="en-CA" dirty="0" smtClean="0"/>
              <a:t> This is my fifth year on the Board of Directors, and my second as the </a:t>
            </a:r>
            <a:r>
              <a:rPr lang="en-CA" dirty="0"/>
              <a:t>VP of </a:t>
            </a:r>
            <a:r>
              <a:rPr lang="en-CA" dirty="0" smtClean="0"/>
              <a:t>Recreational hockey.  </a:t>
            </a:r>
            <a:r>
              <a:rPr lang="en-US" dirty="0" smtClean="0"/>
              <a:t>This </a:t>
            </a:r>
            <a:r>
              <a:rPr lang="en-US" dirty="0"/>
              <a:t>past season, we had 36 recreational teams participating </a:t>
            </a:r>
            <a:r>
              <a:rPr lang="en-US" dirty="0" smtClean="0"/>
              <a:t>in </a:t>
            </a:r>
            <a:r>
              <a:rPr lang="en-US" dirty="0"/>
              <a:t>our association.</a:t>
            </a:r>
            <a:endParaRPr lang="en-CA" dirty="0"/>
          </a:p>
          <a:p>
            <a:endParaRPr lang="en-US" dirty="0"/>
          </a:p>
          <a:p>
            <a:r>
              <a:rPr lang="en-US" dirty="0" smtClean="0"/>
              <a:t>U7(1) </a:t>
            </a:r>
            <a:r>
              <a:rPr lang="en-US" dirty="0"/>
              <a:t>– </a:t>
            </a:r>
            <a:r>
              <a:rPr lang="en-US" dirty="0" smtClean="0"/>
              <a:t>3 </a:t>
            </a:r>
            <a:r>
              <a:rPr lang="en-US" dirty="0"/>
              <a:t>teams</a:t>
            </a:r>
          </a:p>
          <a:p>
            <a:r>
              <a:rPr lang="en-US" dirty="0" smtClean="0"/>
              <a:t>U7(2) </a:t>
            </a:r>
            <a:r>
              <a:rPr lang="en-US" dirty="0"/>
              <a:t>– 4 teams</a:t>
            </a:r>
          </a:p>
          <a:p>
            <a:r>
              <a:rPr lang="en-US" dirty="0" smtClean="0"/>
              <a:t>U9(1) </a:t>
            </a:r>
            <a:r>
              <a:rPr lang="en-US" dirty="0"/>
              <a:t>– </a:t>
            </a:r>
            <a:r>
              <a:rPr lang="en-US" dirty="0" smtClean="0"/>
              <a:t>4 </a:t>
            </a:r>
            <a:r>
              <a:rPr lang="en-US" dirty="0"/>
              <a:t>teams</a:t>
            </a:r>
          </a:p>
          <a:p>
            <a:r>
              <a:rPr lang="en-US" dirty="0" smtClean="0"/>
              <a:t>U9(2) </a:t>
            </a:r>
            <a:r>
              <a:rPr lang="en-US" dirty="0"/>
              <a:t>– </a:t>
            </a:r>
            <a:r>
              <a:rPr lang="en-US" dirty="0" smtClean="0"/>
              <a:t>3 </a:t>
            </a:r>
            <a:r>
              <a:rPr lang="en-US" dirty="0"/>
              <a:t>teams</a:t>
            </a:r>
          </a:p>
          <a:p>
            <a:r>
              <a:rPr lang="en-US" dirty="0" smtClean="0"/>
              <a:t>U11 – 6 </a:t>
            </a:r>
            <a:r>
              <a:rPr lang="en-US" dirty="0"/>
              <a:t>teams</a:t>
            </a:r>
          </a:p>
          <a:p>
            <a:r>
              <a:rPr lang="en-US" dirty="0" smtClean="0"/>
              <a:t>U13 </a:t>
            </a:r>
            <a:r>
              <a:rPr lang="en-US" dirty="0"/>
              <a:t>– </a:t>
            </a:r>
            <a:r>
              <a:rPr lang="en-US" dirty="0" smtClean="0"/>
              <a:t>5 </a:t>
            </a:r>
            <a:r>
              <a:rPr lang="en-US" dirty="0"/>
              <a:t>teams</a:t>
            </a:r>
          </a:p>
          <a:p>
            <a:r>
              <a:rPr lang="en-US" dirty="0" smtClean="0"/>
              <a:t>U15 </a:t>
            </a:r>
            <a:r>
              <a:rPr lang="en-US" dirty="0"/>
              <a:t>– </a:t>
            </a:r>
            <a:r>
              <a:rPr lang="en-US" dirty="0" smtClean="0"/>
              <a:t>6 </a:t>
            </a:r>
            <a:r>
              <a:rPr lang="en-US" dirty="0"/>
              <a:t>teams</a:t>
            </a:r>
          </a:p>
          <a:p>
            <a:r>
              <a:rPr lang="en-US" dirty="0" smtClean="0"/>
              <a:t>U18 </a:t>
            </a:r>
            <a:r>
              <a:rPr lang="en-US" dirty="0"/>
              <a:t>– </a:t>
            </a:r>
            <a:r>
              <a:rPr lang="en-US" dirty="0" smtClean="0"/>
              <a:t>3 </a:t>
            </a:r>
            <a:r>
              <a:rPr lang="en-US" dirty="0"/>
              <a:t>teams</a:t>
            </a:r>
          </a:p>
          <a:p>
            <a:r>
              <a:rPr lang="en-CA" dirty="0" smtClean="0"/>
              <a:t>U21 – 2 teams</a:t>
            </a:r>
          </a:p>
          <a:p>
            <a:endParaRPr lang="en-CA" dirty="0"/>
          </a:p>
          <a:p>
            <a:r>
              <a:rPr lang="en-CA" dirty="0" smtClean="0"/>
              <a:t>2020-2021 </a:t>
            </a:r>
            <a:r>
              <a:rPr lang="en-CA" dirty="0"/>
              <a:t>has certainly been the most difficult season I have ever seen, </a:t>
            </a:r>
            <a:r>
              <a:rPr lang="en-CA" dirty="0" smtClean="0"/>
              <a:t>however, </a:t>
            </a:r>
            <a:r>
              <a:rPr lang="en-CA" dirty="0"/>
              <a:t>despite the </a:t>
            </a:r>
            <a:r>
              <a:rPr lang="en-CA" dirty="0" smtClean="0"/>
              <a:t>challenges, </a:t>
            </a:r>
            <a:r>
              <a:rPr lang="en-CA" dirty="0"/>
              <a:t>we did manage to get a hockey season in the books</a:t>
            </a:r>
            <a:r>
              <a:rPr lang="en-CA" dirty="0" smtClean="0"/>
              <a:t>.  </a:t>
            </a:r>
            <a:r>
              <a:rPr lang="en-CA" dirty="0"/>
              <a:t>This is a fact that should be seen as a huge success, since many other places in Canada did not. </a:t>
            </a:r>
            <a:r>
              <a:rPr lang="en-CA" dirty="0" smtClean="0"/>
              <a:t> With </a:t>
            </a:r>
            <a:r>
              <a:rPr lang="en-CA" dirty="0"/>
              <a:t>the constant changes in </a:t>
            </a:r>
            <a:r>
              <a:rPr lang="en-CA" dirty="0" smtClean="0"/>
              <a:t>the rules </a:t>
            </a:r>
            <a:r>
              <a:rPr lang="en-CA" dirty="0"/>
              <a:t>as </a:t>
            </a:r>
            <a:r>
              <a:rPr lang="en-CA" dirty="0" smtClean="0"/>
              <a:t>the COVID </a:t>
            </a:r>
            <a:r>
              <a:rPr lang="en-CA" dirty="0"/>
              <a:t>phases were adapted, we all learned to be flexible. </a:t>
            </a:r>
            <a:r>
              <a:rPr lang="en-CA" dirty="0" smtClean="0"/>
              <a:t> This </a:t>
            </a:r>
            <a:r>
              <a:rPr lang="en-CA" dirty="0"/>
              <a:t>is a skill that will serve our kids well </a:t>
            </a:r>
            <a:r>
              <a:rPr lang="en-CA" dirty="0" smtClean="0"/>
              <a:t>into </a:t>
            </a:r>
            <a:r>
              <a:rPr lang="en-CA" dirty="0"/>
              <a:t>the future</a:t>
            </a:r>
            <a:r>
              <a:rPr lang="en-CA" dirty="0" smtClean="0"/>
              <a:t>.</a:t>
            </a:r>
            <a:endParaRPr lang="en-C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61826" name="Picture" r:id="rId3" imgW="0" imgH="0" progId="StaticMetafile">
                  <p:embed/>
                </p:oleObj>
              </mc:Choice>
              <mc:Fallback>
                <p:oleObj name="Picture" r:id="rId3" imgW="0" imgH="0" progId="StaticMetafile">
                  <p:embed/>
                  <p:pic>
                    <p:nvPicPr>
                      <p:cNvPr id="26626"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485118" y="1838325"/>
            <a:ext cx="5976664" cy="7294305"/>
          </a:xfrm>
          <a:prstGeom prst="rect">
            <a:avLst/>
          </a:prstGeom>
          <a:noFill/>
        </p:spPr>
        <p:txBody>
          <a:bodyPr wrap="square" rtlCol="0">
            <a:spAutoFit/>
          </a:bodyPr>
          <a:lstStyle/>
          <a:p>
            <a:r>
              <a:rPr lang="en-CA" dirty="0" smtClean="0"/>
              <a:t>Unfortunately, due to the ongoing Pandemic, and with Public Health cancelling all Tournaments and Jamborees for the season, we were unable to host our annual </a:t>
            </a:r>
            <a:r>
              <a:rPr lang="en-CA" dirty="0" err="1"/>
              <a:t>Lounsbury’s</a:t>
            </a:r>
            <a:r>
              <a:rPr lang="en-CA" dirty="0"/>
              <a:t> Recreational Tournament </a:t>
            </a:r>
            <a:r>
              <a:rPr lang="en-CA" dirty="0" smtClean="0"/>
              <a:t>or Doyle’s </a:t>
            </a:r>
            <a:r>
              <a:rPr lang="en-CA" dirty="0"/>
              <a:t>Novice </a:t>
            </a:r>
            <a:r>
              <a:rPr lang="en-CA" dirty="0" smtClean="0"/>
              <a:t>Jamboree…two events that we look forward to each and every season.</a:t>
            </a:r>
          </a:p>
          <a:p>
            <a:endParaRPr lang="en-CA" dirty="0"/>
          </a:p>
          <a:p>
            <a:r>
              <a:rPr lang="en-CA" dirty="0" smtClean="0"/>
              <a:t>On </a:t>
            </a:r>
            <a:r>
              <a:rPr lang="en-CA" dirty="0"/>
              <a:t>our </a:t>
            </a:r>
            <a:r>
              <a:rPr lang="en-CA" dirty="0" smtClean="0"/>
              <a:t>Day </a:t>
            </a:r>
            <a:r>
              <a:rPr lang="en-CA" dirty="0"/>
              <a:t>of </a:t>
            </a:r>
            <a:r>
              <a:rPr lang="en-CA" dirty="0" smtClean="0"/>
              <a:t>Champions, </a:t>
            </a:r>
            <a:r>
              <a:rPr lang="en-CA" dirty="0"/>
              <a:t>I had the opportunity to watch many games at various age levels</a:t>
            </a:r>
            <a:r>
              <a:rPr lang="en-CA" dirty="0" smtClean="0"/>
              <a:t>.  </a:t>
            </a:r>
            <a:r>
              <a:rPr lang="en-CA" dirty="0"/>
              <a:t>There was a lot of very close competition! </a:t>
            </a:r>
            <a:r>
              <a:rPr lang="en-CA" dirty="0" smtClean="0"/>
              <a:t> The </a:t>
            </a:r>
            <a:r>
              <a:rPr lang="en-CA" dirty="0"/>
              <a:t>grins on the faces said it all</a:t>
            </a:r>
            <a:r>
              <a:rPr lang="en-CA" dirty="0" smtClean="0"/>
              <a:t>!  All of </a:t>
            </a:r>
            <a:r>
              <a:rPr lang="en-CA" dirty="0"/>
              <a:t>the hoops we had to jump through </a:t>
            </a:r>
            <a:r>
              <a:rPr lang="en-CA" dirty="0" smtClean="0"/>
              <a:t>all season long were well worth </a:t>
            </a:r>
            <a:r>
              <a:rPr lang="en-CA" dirty="0"/>
              <a:t>it</a:t>
            </a:r>
            <a:r>
              <a:rPr lang="en-CA" dirty="0" smtClean="0"/>
              <a:t>!  The </a:t>
            </a:r>
            <a:r>
              <a:rPr lang="en-CA" dirty="0"/>
              <a:t>results from the Day of Champions </a:t>
            </a:r>
            <a:r>
              <a:rPr lang="en-CA" dirty="0" smtClean="0"/>
              <a:t>were as follows:</a:t>
            </a:r>
          </a:p>
          <a:p>
            <a:endParaRPr lang="en-CA" dirty="0"/>
          </a:p>
          <a:p>
            <a:r>
              <a:rPr lang="en-CA" dirty="0"/>
              <a:t>U11 </a:t>
            </a:r>
            <a:r>
              <a:rPr lang="en-CA" dirty="0" smtClean="0"/>
              <a:t>Gold</a:t>
            </a:r>
            <a:r>
              <a:rPr lang="en-CA" dirty="0"/>
              <a:t>: </a:t>
            </a:r>
            <a:r>
              <a:rPr lang="en-CA" dirty="0" smtClean="0"/>
              <a:t>Team </a:t>
            </a:r>
            <a:r>
              <a:rPr lang="en-CA" dirty="0"/>
              <a:t>LeBlanc-Tingley</a:t>
            </a:r>
          </a:p>
          <a:p>
            <a:r>
              <a:rPr lang="en-CA" dirty="0"/>
              <a:t>U11 </a:t>
            </a:r>
            <a:r>
              <a:rPr lang="en-CA" dirty="0" smtClean="0"/>
              <a:t>Silver</a:t>
            </a:r>
            <a:r>
              <a:rPr lang="en-CA" dirty="0"/>
              <a:t>: </a:t>
            </a:r>
            <a:r>
              <a:rPr lang="en-CA" dirty="0" smtClean="0"/>
              <a:t>Team </a:t>
            </a:r>
            <a:r>
              <a:rPr lang="en-CA" dirty="0" err="1"/>
              <a:t>Harquail</a:t>
            </a:r>
            <a:endParaRPr lang="en-CA" dirty="0"/>
          </a:p>
          <a:p>
            <a:r>
              <a:rPr lang="en-CA" dirty="0" smtClean="0"/>
              <a:t>U11 </a:t>
            </a:r>
            <a:r>
              <a:rPr lang="en-CA" dirty="0"/>
              <a:t>B</a:t>
            </a:r>
            <a:r>
              <a:rPr lang="en-CA" dirty="0" smtClean="0"/>
              <a:t>ronze</a:t>
            </a:r>
            <a:r>
              <a:rPr lang="en-CA" dirty="0"/>
              <a:t>: </a:t>
            </a:r>
            <a:r>
              <a:rPr lang="en-CA" dirty="0" smtClean="0"/>
              <a:t>Team </a:t>
            </a:r>
            <a:r>
              <a:rPr lang="en-CA" dirty="0"/>
              <a:t>Cripps</a:t>
            </a:r>
          </a:p>
          <a:p>
            <a:r>
              <a:rPr lang="en-CA" dirty="0"/>
              <a:t> </a:t>
            </a:r>
          </a:p>
          <a:p>
            <a:r>
              <a:rPr lang="en-CA" dirty="0"/>
              <a:t>U13 Gold: </a:t>
            </a:r>
            <a:r>
              <a:rPr lang="en-CA" dirty="0" smtClean="0"/>
              <a:t>Team </a:t>
            </a:r>
            <a:r>
              <a:rPr lang="en-CA" dirty="0"/>
              <a:t>Clements</a:t>
            </a:r>
          </a:p>
          <a:p>
            <a:r>
              <a:rPr lang="en-CA" dirty="0"/>
              <a:t>U13 </a:t>
            </a:r>
            <a:r>
              <a:rPr lang="en-CA" dirty="0" smtClean="0"/>
              <a:t>Silver</a:t>
            </a:r>
            <a:r>
              <a:rPr lang="en-CA" dirty="0"/>
              <a:t>: </a:t>
            </a:r>
            <a:r>
              <a:rPr lang="en-CA" dirty="0" smtClean="0"/>
              <a:t>Team </a:t>
            </a:r>
            <a:r>
              <a:rPr lang="en-CA" dirty="0"/>
              <a:t>Melanson</a:t>
            </a:r>
          </a:p>
          <a:p>
            <a:r>
              <a:rPr lang="en-CA" dirty="0" smtClean="0"/>
              <a:t>U13 </a:t>
            </a:r>
            <a:r>
              <a:rPr lang="en-CA" dirty="0"/>
              <a:t>B</a:t>
            </a:r>
            <a:r>
              <a:rPr lang="en-CA" dirty="0" smtClean="0"/>
              <a:t>ronze</a:t>
            </a:r>
            <a:r>
              <a:rPr lang="en-CA" dirty="0"/>
              <a:t>: </a:t>
            </a:r>
            <a:r>
              <a:rPr lang="en-CA" dirty="0" smtClean="0"/>
              <a:t>Team </a:t>
            </a:r>
            <a:r>
              <a:rPr lang="en-CA" dirty="0" err="1"/>
              <a:t>Poitras</a:t>
            </a:r>
            <a:endParaRPr lang="en-CA" dirty="0"/>
          </a:p>
          <a:p>
            <a:r>
              <a:rPr lang="en-CA" dirty="0"/>
              <a:t> </a:t>
            </a:r>
          </a:p>
          <a:p>
            <a:r>
              <a:rPr lang="en-CA" dirty="0"/>
              <a:t>U15 Gold: </a:t>
            </a:r>
            <a:r>
              <a:rPr lang="en-CA" dirty="0" smtClean="0"/>
              <a:t>Team </a:t>
            </a:r>
            <a:r>
              <a:rPr lang="en-CA" dirty="0" err="1"/>
              <a:t>Steeves</a:t>
            </a:r>
            <a:endParaRPr lang="en-CA" dirty="0"/>
          </a:p>
          <a:p>
            <a:r>
              <a:rPr lang="en-CA" dirty="0" smtClean="0"/>
              <a:t>U15 </a:t>
            </a:r>
            <a:r>
              <a:rPr lang="en-CA" dirty="0"/>
              <a:t>Silver: </a:t>
            </a:r>
            <a:r>
              <a:rPr lang="en-CA" dirty="0" smtClean="0"/>
              <a:t>Team </a:t>
            </a:r>
            <a:r>
              <a:rPr lang="en-CA" dirty="0" err="1"/>
              <a:t>Reitzel</a:t>
            </a:r>
            <a:endParaRPr lang="en-CA" dirty="0"/>
          </a:p>
          <a:p>
            <a:r>
              <a:rPr lang="en-CA" dirty="0"/>
              <a:t> </a:t>
            </a:r>
          </a:p>
          <a:p>
            <a:r>
              <a:rPr lang="en-CA" dirty="0"/>
              <a:t>U18 Gold: </a:t>
            </a:r>
            <a:r>
              <a:rPr lang="en-CA" dirty="0" smtClean="0"/>
              <a:t>Team </a:t>
            </a:r>
            <a:r>
              <a:rPr lang="en-CA" dirty="0"/>
              <a:t>Milson</a:t>
            </a:r>
          </a:p>
          <a:p>
            <a:r>
              <a:rPr lang="en-CA" dirty="0" smtClean="0"/>
              <a:t>U18 </a:t>
            </a:r>
            <a:r>
              <a:rPr lang="en-CA" dirty="0"/>
              <a:t>Silver: </a:t>
            </a:r>
            <a:r>
              <a:rPr lang="en-CA" dirty="0" smtClean="0"/>
              <a:t>Team Murray</a:t>
            </a:r>
            <a:endParaRPr lang="en-CA" dirty="0"/>
          </a:p>
        </p:txBody>
      </p:sp>
    </p:spTree>
    <p:extLst>
      <p:ext uri="{BB962C8B-B14F-4D97-AF65-F5344CB8AC3E}">
        <p14:creationId xmlns:p14="http://schemas.microsoft.com/office/powerpoint/2010/main" val="2365141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98412"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76262" y="2051720"/>
            <a:ext cx="5677893" cy="5909310"/>
          </a:xfrm>
          <a:prstGeom prst="rect">
            <a:avLst/>
          </a:prstGeom>
          <a:noFill/>
        </p:spPr>
        <p:txBody>
          <a:bodyPr wrap="square" rtlCol="0">
            <a:spAutoFit/>
          </a:bodyPr>
          <a:lstStyle/>
          <a:p>
            <a:r>
              <a:rPr lang="en-CA" b="1" u="sng" dirty="0" smtClean="0"/>
              <a:t>MMHA ANNUAL GENERAL MEETING (</a:t>
            </a:r>
            <a:r>
              <a:rPr lang="en-CA" b="1" u="sng" dirty="0" err="1" smtClean="0"/>
              <a:t>cont</a:t>
            </a:r>
            <a:r>
              <a:rPr lang="en-CA" b="1" u="sng" dirty="0" smtClean="0"/>
              <a:t>)</a:t>
            </a:r>
            <a:endParaRPr lang="en-CA" dirty="0" smtClean="0"/>
          </a:p>
          <a:p>
            <a:endParaRPr lang="en-CA" dirty="0" smtClean="0"/>
          </a:p>
          <a:p>
            <a:r>
              <a:rPr lang="en-US" dirty="0"/>
              <a:t>Minutes from last year’s Annual General Meeting and the Agenda for this year’s meeting can be found on the association website at </a:t>
            </a:r>
            <a:r>
              <a:rPr lang="en-US" dirty="0">
                <a:hlinkClick r:id="rId5"/>
              </a:rPr>
              <a:t>http://monctonminorhockey.ca/news.php?news_id=1922581</a:t>
            </a:r>
            <a:r>
              <a:rPr lang="en-US" dirty="0"/>
              <a:t>.</a:t>
            </a:r>
            <a:br>
              <a:rPr lang="en-US" dirty="0"/>
            </a:br>
            <a:r>
              <a:rPr lang="en-US" dirty="0"/>
              <a:t/>
            </a:r>
            <a:br>
              <a:rPr lang="en-US" dirty="0"/>
            </a:br>
            <a:r>
              <a:rPr lang="en-US" dirty="0"/>
              <a:t>Anyone wishing to submit a Notice of Amendment to our Constitution and Bylaws document must do so prior to April 10</a:t>
            </a:r>
            <a:r>
              <a:rPr lang="en-US" baseline="30000" dirty="0"/>
              <a:t>th</a:t>
            </a:r>
            <a:r>
              <a:rPr lang="en-US" dirty="0"/>
              <a:t>, 2021 by sending to the MMHA Secretary, </a:t>
            </a:r>
            <a:r>
              <a:rPr lang="en-US" dirty="0" err="1"/>
              <a:t>Caryl</a:t>
            </a:r>
            <a:r>
              <a:rPr lang="en-US" dirty="0"/>
              <a:t> </a:t>
            </a:r>
            <a:r>
              <a:rPr lang="en-US" dirty="0" err="1"/>
              <a:t>McAteer</a:t>
            </a:r>
            <a:r>
              <a:rPr lang="en-US" dirty="0"/>
              <a:t>, at </a:t>
            </a:r>
            <a:r>
              <a:rPr lang="en-US" dirty="0">
                <a:hlinkClick r:id="rId6"/>
              </a:rPr>
              <a:t>secretary@monctonminorhockey.ca</a:t>
            </a:r>
            <a:r>
              <a:rPr lang="en-US" dirty="0"/>
              <a:t>.  All Notice of Amendments received will be posted to the MMHA website shortly after this submission deadline.</a:t>
            </a:r>
            <a:br>
              <a:rPr lang="en-US" dirty="0"/>
            </a:br>
            <a:r>
              <a:rPr lang="en-US" dirty="0"/>
              <a:t/>
            </a:r>
            <a:br>
              <a:rPr lang="en-US" dirty="0"/>
            </a:br>
            <a:r>
              <a:rPr lang="en-US" dirty="0"/>
              <a:t>All members in good standing are encouraged to attend</a:t>
            </a:r>
            <a:r>
              <a:rPr lang="en-US" dirty="0" smtClean="0"/>
              <a:t>.</a:t>
            </a:r>
          </a:p>
          <a:p>
            <a:r>
              <a:rPr lang="en-US" dirty="0"/>
              <a:t/>
            </a:r>
            <a:br>
              <a:rPr lang="en-US" dirty="0"/>
            </a:br>
            <a:r>
              <a:rPr lang="en-US" dirty="0">
                <a:hlinkClick r:id="rId7"/>
              </a:rPr>
              <a:t>MMHA 2021 Annual General Meeting Agenda</a:t>
            </a:r>
            <a:r>
              <a:rPr lang="en-US" dirty="0"/>
              <a:t/>
            </a:r>
            <a:br>
              <a:rPr lang="en-US" dirty="0"/>
            </a:br>
            <a:r>
              <a:rPr lang="en-US" dirty="0">
                <a:hlinkClick r:id="rId8"/>
              </a:rPr>
              <a:t>Minutes of MMHA 2020 </a:t>
            </a:r>
            <a:r>
              <a:rPr lang="en-US" dirty="0" err="1">
                <a:hlinkClick r:id="rId8"/>
              </a:rPr>
              <a:t>Annula</a:t>
            </a:r>
            <a:r>
              <a:rPr lang="en-US" dirty="0">
                <a:hlinkClick r:id="rId8"/>
              </a:rPr>
              <a:t> General Meeting</a:t>
            </a:r>
            <a:endParaRPr lang="en-US" dirty="0"/>
          </a:p>
          <a:p>
            <a:endParaRPr lang="en-CA" dirty="0"/>
          </a:p>
          <a:p>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6</a:t>
            </a:fld>
            <a:endParaRPr lang="en-CA"/>
          </a:p>
        </p:txBody>
      </p:sp>
    </p:spTree>
    <p:extLst>
      <p:ext uri="{BB962C8B-B14F-4D97-AF65-F5344CB8AC3E}">
        <p14:creationId xmlns:p14="http://schemas.microsoft.com/office/powerpoint/2010/main" val="4285844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93307"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476672" y="1979712"/>
            <a:ext cx="5976664" cy="6740307"/>
          </a:xfrm>
          <a:prstGeom prst="rect">
            <a:avLst/>
          </a:prstGeom>
          <a:noFill/>
        </p:spPr>
        <p:txBody>
          <a:bodyPr wrap="square" rtlCol="0">
            <a:spAutoFit/>
          </a:bodyPr>
          <a:lstStyle/>
          <a:p>
            <a:r>
              <a:rPr lang="en-CA" dirty="0" smtClean="0"/>
              <a:t>We </a:t>
            </a:r>
            <a:r>
              <a:rPr lang="en-CA" dirty="0"/>
              <a:t>also had two teams compete in a U21 league that was operated by Hockey Dieppe-</a:t>
            </a:r>
            <a:r>
              <a:rPr lang="en-CA" dirty="0" err="1"/>
              <a:t>Memramcook</a:t>
            </a:r>
            <a:r>
              <a:rPr lang="en-CA" dirty="0"/>
              <a:t>. </a:t>
            </a:r>
          </a:p>
          <a:p>
            <a:endParaRPr lang="en-CA" dirty="0" smtClean="0"/>
          </a:p>
          <a:p>
            <a:r>
              <a:rPr lang="en-CA" dirty="0" smtClean="0"/>
              <a:t>Our </a:t>
            </a:r>
            <a:r>
              <a:rPr lang="en-CA" dirty="0"/>
              <a:t>many volunteers help MMHA meet our primary objective: a place for kids to have fun, make friends and develop life skills through playing </a:t>
            </a:r>
            <a:r>
              <a:rPr lang="en-CA" dirty="0" smtClean="0"/>
              <a:t>hockey.  I would like to </a:t>
            </a:r>
            <a:r>
              <a:rPr lang="en-CA" dirty="0"/>
              <a:t>thank our coaches, managers, </a:t>
            </a:r>
            <a:r>
              <a:rPr lang="en-CA" dirty="0" err="1" smtClean="0"/>
              <a:t>Covid</a:t>
            </a:r>
            <a:r>
              <a:rPr lang="en-CA" dirty="0" smtClean="0"/>
              <a:t> Liaisons, officials</a:t>
            </a:r>
            <a:r>
              <a:rPr lang="en-CA" dirty="0"/>
              <a:t>, and rink staff for helping us achieve our goals</a:t>
            </a:r>
            <a:r>
              <a:rPr lang="en-CA" dirty="0" smtClean="0"/>
              <a:t>.  </a:t>
            </a:r>
            <a:r>
              <a:rPr lang="en-CA" dirty="0"/>
              <a:t>I want to thank my fellow </a:t>
            </a:r>
            <a:r>
              <a:rPr lang="en-CA" dirty="0" smtClean="0"/>
              <a:t>Board </a:t>
            </a:r>
            <a:r>
              <a:rPr lang="en-CA" dirty="0"/>
              <a:t>M</a:t>
            </a:r>
            <a:r>
              <a:rPr lang="en-CA" dirty="0" smtClean="0"/>
              <a:t>embers </a:t>
            </a:r>
            <a:r>
              <a:rPr lang="en-CA" dirty="0"/>
              <a:t>for graciously donating their time to make MMHA a great association for our children. </a:t>
            </a:r>
            <a:r>
              <a:rPr lang="en-CA" dirty="0" smtClean="0"/>
              <a:t> I </a:t>
            </a:r>
            <a:r>
              <a:rPr lang="en-CA" dirty="0"/>
              <a:t>want to especially thank the MMHA coordinators (Dan Blanchet, </a:t>
            </a:r>
            <a:r>
              <a:rPr lang="en-CA" dirty="0" smtClean="0"/>
              <a:t>Justin Blackmore, Guy </a:t>
            </a:r>
            <a:r>
              <a:rPr lang="en-CA" dirty="0"/>
              <a:t>Melanson, Kevin </a:t>
            </a:r>
            <a:r>
              <a:rPr lang="en-CA" dirty="0" err="1" smtClean="0"/>
              <a:t>Silliker</a:t>
            </a:r>
            <a:r>
              <a:rPr lang="en-CA" dirty="0"/>
              <a:t>, </a:t>
            </a:r>
            <a:r>
              <a:rPr lang="en-CA" dirty="0" smtClean="0"/>
              <a:t>Mark </a:t>
            </a:r>
            <a:r>
              <a:rPr lang="en-CA" dirty="0" err="1" smtClean="0"/>
              <a:t>Boutilier</a:t>
            </a:r>
            <a:r>
              <a:rPr lang="en-CA" dirty="0" smtClean="0"/>
              <a:t>, and Myles </a:t>
            </a:r>
            <a:r>
              <a:rPr lang="en-CA" dirty="0" err="1" smtClean="0"/>
              <a:t>Phinney</a:t>
            </a:r>
            <a:r>
              <a:rPr lang="en-CA" dirty="0" smtClean="0"/>
              <a:t>) </a:t>
            </a:r>
            <a:r>
              <a:rPr lang="en-CA" dirty="0"/>
              <a:t>for your significant contributions, behind the scenes, making MMHA the c</a:t>
            </a:r>
            <a:r>
              <a:rPr lang="en-CA" dirty="0" smtClean="0"/>
              <a:t>ity’s </a:t>
            </a:r>
            <a:r>
              <a:rPr lang="en-CA" dirty="0"/>
              <a:t>best minor hockey association.</a:t>
            </a:r>
          </a:p>
          <a:p>
            <a:endParaRPr lang="en-CA" dirty="0" smtClean="0"/>
          </a:p>
          <a:p>
            <a:r>
              <a:rPr lang="en-CA" dirty="0" smtClean="0"/>
              <a:t>At </a:t>
            </a:r>
            <a:r>
              <a:rPr lang="en-CA" dirty="0"/>
              <a:t>the end of this 50th Anniversary season that none of us will ever forget, remember this:</a:t>
            </a:r>
          </a:p>
          <a:p>
            <a:endParaRPr lang="en-CA" dirty="0"/>
          </a:p>
          <a:p>
            <a:r>
              <a:rPr lang="en-CA" dirty="0"/>
              <a:t>Our kids were able to get on the ice, practice, play games, and interact with their peers.  For these reasons, 2020-2021 was a success!</a:t>
            </a:r>
          </a:p>
          <a:p>
            <a:endParaRPr lang="en-CA" dirty="0"/>
          </a:p>
          <a:p>
            <a:r>
              <a:rPr lang="en-CA" dirty="0"/>
              <a:t>Karin Boudreau</a:t>
            </a:r>
          </a:p>
          <a:p>
            <a:r>
              <a:rPr lang="en-CA" dirty="0"/>
              <a:t>MMHA VP </a:t>
            </a:r>
            <a:r>
              <a:rPr lang="en-CA" dirty="0" smtClean="0"/>
              <a:t>Recreational Hockey 2020-2021</a:t>
            </a:r>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60</a:t>
            </a:fld>
            <a:endParaRPr lang="en-CA"/>
          </a:p>
        </p:txBody>
      </p:sp>
    </p:spTree>
    <p:extLst>
      <p:ext uri="{BB962C8B-B14F-4D97-AF65-F5344CB8AC3E}">
        <p14:creationId xmlns:p14="http://schemas.microsoft.com/office/powerpoint/2010/main" val="15836473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52387"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620688" y="2051720"/>
            <a:ext cx="5688632" cy="646331"/>
          </a:xfrm>
          <a:prstGeom prst="rect">
            <a:avLst/>
          </a:prstGeom>
          <a:noFill/>
        </p:spPr>
        <p:txBody>
          <a:bodyPr wrap="square" rtlCol="0">
            <a:spAutoFit/>
          </a:bodyPr>
          <a:lstStyle/>
          <a:p>
            <a:r>
              <a:rPr lang="en-CA" dirty="0"/>
              <a:t> </a:t>
            </a:r>
          </a:p>
          <a:p>
            <a:pPr lvl="0"/>
            <a:r>
              <a:rPr lang="en-CA" dirty="0"/>
              <a:t> </a:t>
            </a:r>
          </a:p>
        </p:txBody>
      </p:sp>
      <p:sp>
        <p:nvSpPr>
          <p:cNvPr id="4" name="Rectangle 3"/>
          <p:cNvSpPr/>
          <p:nvPr/>
        </p:nvSpPr>
        <p:spPr>
          <a:xfrm>
            <a:off x="620688" y="2051720"/>
            <a:ext cx="5904656" cy="6463308"/>
          </a:xfrm>
          <a:prstGeom prst="rect">
            <a:avLst/>
          </a:prstGeom>
        </p:spPr>
        <p:txBody>
          <a:bodyPr wrap="square">
            <a:spAutoFit/>
          </a:bodyPr>
          <a:lstStyle/>
          <a:p>
            <a:r>
              <a:rPr lang="en-CA" b="1" dirty="0"/>
              <a:t>Treasurer’s Report </a:t>
            </a:r>
            <a:r>
              <a:rPr lang="en-CA" b="1" dirty="0" smtClean="0"/>
              <a:t>2020-2021</a:t>
            </a:r>
            <a:endParaRPr lang="en-CA" b="1" dirty="0"/>
          </a:p>
          <a:p>
            <a:endParaRPr lang="en-US" dirty="0" smtClean="0"/>
          </a:p>
          <a:p>
            <a:r>
              <a:rPr lang="en-US" dirty="0" smtClean="0"/>
              <a:t>Building </a:t>
            </a:r>
            <a:r>
              <a:rPr lang="en-US" dirty="0"/>
              <a:t>a budget back in August </a:t>
            </a:r>
            <a:r>
              <a:rPr lang="en-US" dirty="0" smtClean="0"/>
              <a:t>2020 </a:t>
            </a:r>
            <a:r>
              <a:rPr lang="en-US" dirty="0"/>
              <a:t>was a nightmare for Dan, </a:t>
            </a:r>
            <a:r>
              <a:rPr lang="en-US" dirty="0" smtClean="0"/>
              <a:t>Shaun, </a:t>
            </a:r>
            <a:r>
              <a:rPr lang="en-US" dirty="0"/>
              <a:t>and I. </a:t>
            </a:r>
            <a:r>
              <a:rPr lang="en-US" dirty="0" smtClean="0"/>
              <a:t>With </a:t>
            </a:r>
            <a:r>
              <a:rPr lang="en-US" dirty="0"/>
              <a:t>all the changes and </a:t>
            </a:r>
            <a:r>
              <a:rPr lang="en-US" dirty="0" smtClean="0"/>
              <a:t>assumptions that were made in regards to the Phases of Hockey New Brunswick’s Return to Hockey Guidelines</a:t>
            </a:r>
          </a:p>
          <a:p>
            <a:endParaRPr lang="en-US" dirty="0"/>
          </a:p>
          <a:p>
            <a:pPr marL="285750" indent="-285750">
              <a:buFont typeface="Arial" panose="020B0604020202020204" pitchFamily="34" charset="0"/>
              <a:buChar char="•"/>
            </a:pPr>
            <a:r>
              <a:rPr lang="en-US" dirty="0" smtClean="0"/>
              <a:t>Only </a:t>
            </a:r>
            <a:r>
              <a:rPr lang="en-US" dirty="0"/>
              <a:t>one rink to be </a:t>
            </a:r>
            <a:r>
              <a:rPr lang="en-US" dirty="0" smtClean="0"/>
              <a:t>available for the season; then 2; maybe 3; and then eventually all 4.</a:t>
            </a:r>
          </a:p>
          <a:p>
            <a:pPr marL="285750" indent="-285750">
              <a:buFont typeface="Arial" panose="020B0604020202020204" pitchFamily="34" charset="0"/>
              <a:buChar char="•"/>
            </a:pPr>
            <a:r>
              <a:rPr lang="en-US" dirty="0" smtClean="0"/>
              <a:t>Maximum team sizes of only 12 players; then </a:t>
            </a:r>
            <a:r>
              <a:rPr lang="en-US" dirty="0"/>
              <a:t>15 </a:t>
            </a:r>
            <a:r>
              <a:rPr lang="en-US" dirty="0" smtClean="0"/>
              <a:t>players; then </a:t>
            </a:r>
            <a:r>
              <a:rPr lang="en-US" dirty="0"/>
              <a:t>18 players</a:t>
            </a:r>
            <a:r>
              <a:rPr lang="en-US" dirty="0" smtClean="0"/>
              <a:t>.</a:t>
            </a:r>
          </a:p>
          <a:p>
            <a:pPr marL="285750" indent="-285750">
              <a:buFont typeface="Arial" panose="020B0604020202020204" pitchFamily="34" charset="0"/>
              <a:buChar char="•"/>
            </a:pPr>
            <a:r>
              <a:rPr lang="en-US" dirty="0" smtClean="0"/>
              <a:t>Less ice.</a:t>
            </a:r>
          </a:p>
          <a:p>
            <a:pPr marL="285750" indent="-285750">
              <a:buFont typeface="Arial" panose="020B0604020202020204" pitchFamily="34" charset="0"/>
              <a:buChar char="•"/>
            </a:pPr>
            <a:r>
              <a:rPr lang="en-US" dirty="0" smtClean="0"/>
              <a:t>Tournaments or no tournaments?</a:t>
            </a:r>
          </a:p>
          <a:p>
            <a:pPr marL="285750" indent="-285750">
              <a:buFont typeface="Arial" panose="020B0604020202020204" pitchFamily="34" charset="0"/>
              <a:buChar char="•"/>
            </a:pPr>
            <a:r>
              <a:rPr lang="en-US" dirty="0" smtClean="0"/>
              <a:t>With no tournaments; no tournament revenue.</a:t>
            </a:r>
          </a:p>
          <a:p>
            <a:pPr marL="285750" indent="-285750">
              <a:buFont typeface="Arial" panose="020B0604020202020204" pitchFamily="34" charset="0"/>
              <a:buChar char="•"/>
            </a:pPr>
            <a:r>
              <a:rPr lang="en-US" dirty="0" smtClean="0"/>
              <a:t>With no tournaments; more </a:t>
            </a:r>
            <a:r>
              <a:rPr lang="en-US" dirty="0"/>
              <a:t>ice </a:t>
            </a:r>
            <a:r>
              <a:rPr lang="en-US" dirty="0" smtClean="0"/>
              <a:t>time to distribute amongst our teams, which would lead to additional costs for ice rentals.</a:t>
            </a:r>
          </a:p>
          <a:p>
            <a:endParaRPr lang="en-US" dirty="0" smtClean="0"/>
          </a:p>
          <a:p>
            <a:r>
              <a:rPr lang="en-US" dirty="0" smtClean="0"/>
              <a:t>I </a:t>
            </a:r>
            <a:r>
              <a:rPr lang="en-US" dirty="0"/>
              <a:t>think we ended with </a:t>
            </a:r>
            <a:r>
              <a:rPr lang="en-US" dirty="0" smtClean="0"/>
              <a:t>Version </a:t>
            </a:r>
            <a:r>
              <a:rPr lang="en-US" dirty="0"/>
              <a:t>14 of the budget as our final </a:t>
            </a:r>
            <a:r>
              <a:rPr lang="en-US" dirty="0" smtClean="0"/>
              <a:t>version, so </a:t>
            </a:r>
            <a:r>
              <a:rPr lang="en-US" dirty="0"/>
              <a:t>yes </a:t>
            </a:r>
            <a:r>
              <a:rPr lang="en-US" dirty="0" smtClean="0"/>
              <a:t>there were </a:t>
            </a:r>
            <a:r>
              <a:rPr lang="en-US" dirty="0"/>
              <a:t>a lot of increases and decreases </a:t>
            </a:r>
            <a:r>
              <a:rPr lang="en-US" dirty="0" smtClean="0"/>
              <a:t>when comparing our actual costs and revenues to those budgeted.</a:t>
            </a:r>
          </a:p>
          <a:p>
            <a:endParaRPr lang="en-US" dirty="0" smtClean="0"/>
          </a:p>
        </p:txBody>
      </p:sp>
      <p:sp>
        <p:nvSpPr>
          <p:cNvPr id="2" name="Slide Number Placeholder 1"/>
          <p:cNvSpPr>
            <a:spLocks noGrp="1"/>
          </p:cNvSpPr>
          <p:nvPr>
            <p:ph type="sldNum" sz="quarter" idx="12"/>
          </p:nvPr>
        </p:nvSpPr>
        <p:spPr/>
        <p:txBody>
          <a:bodyPr/>
          <a:lstStyle/>
          <a:p>
            <a:fld id="{5239F1D8-D09D-4022-8833-F020A9F54C84}" type="slidenum">
              <a:rPr lang="en-CA" smtClean="0"/>
              <a:pPr/>
              <a:t>61</a:t>
            </a:fld>
            <a:endParaRPr lang="en-CA"/>
          </a:p>
        </p:txBody>
      </p:sp>
    </p:spTree>
    <p:extLst>
      <p:ext uri="{BB962C8B-B14F-4D97-AF65-F5344CB8AC3E}">
        <p14:creationId xmlns:p14="http://schemas.microsoft.com/office/powerpoint/2010/main" val="3121184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57740" name="Picture" r:id="rId3" imgW="0" imgH="0" progId="StaticMetafile">
                  <p:embed/>
                </p:oleObj>
              </mc:Choice>
              <mc:Fallback>
                <p:oleObj name="Picture" r:id="rId3" imgW="0" imgH="0" progId="StaticMetafile">
                  <p:embed/>
                  <p:pic>
                    <p:nvPicPr>
                      <p:cNvPr id="28674"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620688" y="2051720"/>
            <a:ext cx="5688632" cy="646331"/>
          </a:xfrm>
          <a:prstGeom prst="rect">
            <a:avLst/>
          </a:prstGeom>
          <a:noFill/>
        </p:spPr>
        <p:txBody>
          <a:bodyPr wrap="square" rtlCol="0">
            <a:spAutoFit/>
          </a:bodyPr>
          <a:lstStyle/>
          <a:p>
            <a:r>
              <a:rPr lang="en-CA" dirty="0"/>
              <a:t> </a:t>
            </a:r>
          </a:p>
          <a:p>
            <a:pPr lvl="0"/>
            <a:r>
              <a:rPr lang="en-CA" dirty="0"/>
              <a:t> </a:t>
            </a:r>
          </a:p>
        </p:txBody>
      </p:sp>
      <p:sp>
        <p:nvSpPr>
          <p:cNvPr id="4" name="Rectangle 3"/>
          <p:cNvSpPr/>
          <p:nvPr/>
        </p:nvSpPr>
        <p:spPr>
          <a:xfrm>
            <a:off x="620688" y="2051720"/>
            <a:ext cx="5904656" cy="6740307"/>
          </a:xfrm>
          <a:prstGeom prst="rect">
            <a:avLst/>
          </a:prstGeom>
        </p:spPr>
        <p:txBody>
          <a:bodyPr wrap="square">
            <a:spAutoFit/>
          </a:bodyPr>
          <a:lstStyle/>
          <a:p>
            <a:r>
              <a:rPr lang="en-US" dirty="0" smtClean="0"/>
              <a:t>We </a:t>
            </a:r>
            <a:r>
              <a:rPr lang="en-US" dirty="0"/>
              <a:t>all know this was a challenging </a:t>
            </a:r>
            <a:r>
              <a:rPr lang="en-US" dirty="0" smtClean="0"/>
              <a:t>season (COVID Orange</a:t>
            </a:r>
            <a:r>
              <a:rPr lang="en-US" dirty="0"/>
              <a:t>, Yellow, </a:t>
            </a:r>
            <a:r>
              <a:rPr lang="en-US" dirty="0" smtClean="0"/>
              <a:t>and Red</a:t>
            </a:r>
            <a:r>
              <a:rPr lang="en-US" dirty="0"/>
              <a:t>) versus what we expected back In August 2020</a:t>
            </a:r>
            <a:r>
              <a:rPr lang="en-US" dirty="0" smtClean="0"/>
              <a:t>.</a:t>
            </a:r>
          </a:p>
          <a:p>
            <a:endParaRPr lang="en-US" dirty="0"/>
          </a:p>
          <a:p>
            <a:r>
              <a:rPr lang="en-US" dirty="0"/>
              <a:t>A</a:t>
            </a:r>
            <a:r>
              <a:rPr lang="en-US" dirty="0" smtClean="0"/>
              <a:t> </a:t>
            </a:r>
            <a:r>
              <a:rPr lang="en-US" dirty="0"/>
              <a:t>quick summary </a:t>
            </a:r>
            <a:r>
              <a:rPr lang="en-US" dirty="0" smtClean="0"/>
              <a:t>of our Actual vs. Budgeted Revenue and Expenses, as mentioned, there were lots </a:t>
            </a:r>
            <a:r>
              <a:rPr lang="en-US" dirty="0"/>
              <a:t>increases and decreases with a COVID filled </a:t>
            </a:r>
            <a:r>
              <a:rPr lang="en-US" dirty="0" smtClean="0"/>
              <a:t>year.  We had originally appeared to be in a surplus position, where we could offer refunds to our membership, however, once we finalized the financials for the season, we actually finished the season with an $18,597 deficit, so refunds were not a possibility.</a:t>
            </a:r>
          </a:p>
          <a:p>
            <a:endParaRPr lang="en-US" dirty="0"/>
          </a:p>
          <a:p>
            <a:r>
              <a:rPr lang="en-US" dirty="0" smtClean="0"/>
              <a:t>There were several factors that put us into a deficit position:</a:t>
            </a:r>
          </a:p>
          <a:p>
            <a:endParaRPr lang="en-US" dirty="0"/>
          </a:p>
          <a:p>
            <a:pPr marL="285750" indent="-285750">
              <a:buFont typeface="Arial" panose="020B0604020202020204" pitchFamily="34" charset="0"/>
              <a:buChar char="•"/>
            </a:pPr>
            <a:r>
              <a:rPr lang="en-US" dirty="0" smtClean="0"/>
              <a:t>Decrease in overall Registration Fees</a:t>
            </a:r>
          </a:p>
          <a:p>
            <a:pPr marL="285750" indent="-285750">
              <a:buFont typeface="Arial" panose="020B0604020202020204" pitchFamily="34" charset="0"/>
              <a:buChar char="•"/>
            </a:pPr>
            <a:r>
              <a:rPr lang="en-US" dirty="0" smtClean="0"/>
              <a:t>Decrease in Ice Cost Recoveries from Competitive Teams while in the </a:t>
            </a:r>
            <a:r>
              <a:rPr lang="en-US" dirty="0" err="1" smtClean="0"/>
              <a:t>Covid</a:t>
            </a:r>
            <a:r>
              <a:rPr lang="en-US" dirty="0" smtClean="0"/>
              <a:t> Orange Phase</a:t>
            </a:r>
          </a:p>
          <a:p>
            <a:pPr marL="285750" indent="-285750">
              <a:buFont typeface="Arial" panose="020B0604020202020204" pitchFamily="34" charset="0"/>
              <a:buChar char="•"/>
            </a:pPr>
            <a:r>
              <a:rPr lang="en-US" dirty="0" smtClean="0"/>
              <a:t>Decrease in Competitive Player Levies due to only 7 Competitive Teams this season, where 8 were budgeted for</a:t>
            </a:r>
          </a:p>
          <a:p>
            <a:pPr marL="285750" indent="-285750">
              <a:buFont typeface="Arial" panose="020B0604020202020204" pitchFamily="34" charset="0"/>
              <a:buChar char="•"/>
            </a:pPr>
            <a:r>
              <a:rPr lang="en-US" dirty="0" smtClean="0"/>
              <a:t>No revenue from tournaments ($35,861 in 2019-2020)</a:t>
            </a:r>
          </a:p>
          <a:p>
            <a:pPr marL="285750" indent="-285750">
              <a:buFont typeface="Arial" panose="020B0604020202020204" pitchFamily="34" charset="0"/>
              <a:buChar char="•"/>
            </a:pPr>
            <a:r>
              <a:rPr lang="en-US" dirty="0" smtClean="0"/>
              <a:t>No lost </a:t>
            </a:r>
            <a:r>
              <a:rPr lang="en-US" dirty="0" err="1" smtClean="0"/>
              <a:t>icetime</a:t>
            </a:r>
            <a:r>
              <a:rPr lang="en-US" dirty="0" smtClean="0"/>
              <a:t> due to tournaments…typically five weekends per season (</a:t>
            </a:r>
            <a:r>
              <a:rPr lang="en-US" dirty="0" err="1" smtClean="0"/>
              <a:t>icetime</a:t>
            </a:r>
            <a:r>
              <a:rPr lang="en-US" dirty="0" smtClean="0"/>
              <a:t> costs for Friday through Sunday amounts to $14,154)</a:t>
            </a:r>
          </a:p>
        </p:txBody>
      </p:sp>
      <p:sp>
        <p:nvSpPr>
          <p:cNvPr id="2" name="Slide Number Placeholder 1"/>
          <p:cNvSpPr>
            <a:spLocks noGrp="1"/>
          </p:cNvSpPr>
          <p:nvPr>
            <p:ph type="sldNum" sz="quarter" idx="12"/>
          </p:nvPr>
        </p:nvSpPr>
        <p:spPr/>
        <p:txBody>
          <a:bodyPr/>
          <a:lstStyle/>
          <a:p>
            <a:fld id="{5239F1D8-D09D-4022-8833-F020A9F54C84}" type="slidenum">
              <a:rPr lang="en-CA" smtClean="0"/>
              <a:pPr/>
              <a:t>62</a:t>
            </a:fld>
            <a:endParaRPr lang="en-CA"/>
          </a:p>
        </p:txBody>
      </p:sp>
    </p:spTree>
    <p:extLst>
      <p:ext uri="{BB962C8B-B14F-4D97-AF65-F5344CB8AC3E}">
        <p14:creationId xmlns:p14="http://schemas.microsoft.com/office/powerpoint/2010/main" val="32851106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72044" name="Picture" r:id="rId3" imgW="0" imgH="0" progId="StaticMetafile">
                  <p:embed/>
                </p:oleObj>
              </mc:Choice>
              <mc:Fallback>
                <p:oleObj name="Picture" r:id="rId3" imgW="0" imgH="0" progId="StaticMetafile">
                  <p:embed/>
                  <p:pic>
                    <p:nvPicPr>
                      <p:cNvPr id="28674"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620688" y="2051720"/>
            <a:ext cx="5688632" cy="646331"/>
          </a:xfrm>
          <a:prstGeom prst="rect">
            <a:avLst/>
          </a:prstGeom>
          <a:noFill/>
        </p:spPr>
        <p:txBody>
          <a:bodyPr wrap="square" rtlCol="0">
            <a:spAutoFit/>
          </a:bodyPr>
          <a:lstStyle/>
          <a:p>
            <a:r>
              <a:rPr lang="en-CA" dirty="0"/>
              <a:t> </a:t>
            </a:r>
          </a:p>
          <a:p>
            <a:pPr lvl="0"/>
            <a:r>
              <a:rPr lang="en-CA" dirty="0"/>
              <a:t> </a:t>
            </a:r>
          </a:p>
        </p:txBody>
      </p:sp>
      <p:sp>
        <p:nvSpPr>
          <p:cNvPr id="2" name="Slide Number Placeholder 1"/>
          <p:cNvSpPr>
            <a:spLocks noGrp="1"/>
          </p:cNvSpPr>
          <p:nvPr>
            <p:ph type="sldNum" sz="quarter" idx="12"/>
          </p:nvPr>
        </p:nvSpPr>
        <p:spPr/>
        <p:txBody>
          <a:bodyPr/>
          <a:lstStyle/>
          <a:p>
            <a:fld id="{5239F1D8-D09D-4022-8833-F020A9F54C84}" type="slidenum">
              <a:rPr lang="en-CA" smtClean="0"/>
              <a:pPr/>
              <a:t>63</a:t>
            </a:fld>
            <a:endParaRPr lang="en-CA"/>
          </a:p>
        </p:txBody>
      </p:sp>
      <p:graphicFrame>
        <p:nvGraphicFramePr>
          <p:cNvPr id="7" name="Table 6"/>
          <p:cNvGraphicFramePr>
            <a:graphicFrameLocks noGrp="1"/>
          </p:cNvGraphicFramePr>
          <p:nvPr>
            <p:extLst>
              <p:ext uri="{D42A27DB-BD31-4B8C-83A1-F6EECF244321}">
                <p14:modId xmlns:p14="http://schemas.microsoft.com/office/powerpoint/2010/main" val="4069391195"/>
              </p:ext>
            </p:extLst>
          </p:nvPr>
        </p:nvGraphicFramePr>
        <p:xfrm>
          <a:off x="233090" y="1838325"/>
          <a:ext cx="6480719" cy="7197344"/>
        </p:xfrm>
        <a:graphic>
          <a:graphicData uri="http://schemas.openxmlformats.org/drawingml/2006/table">
            <a:tbl>
              <a:tblPr/>
              <a:tblGrid>
                <a:gridCol w="2340745">
                  <a:extLst>
                    <a:ext uri="{9D8B030D-6E8A-4147-A177-3AD203B41FA5}">
                      <a16:colId xmlns:a16="http://schemas.microsoft.com/office/drawing/2014/main" val="2215460674"/>
                    </a:ext>
                  </a:extLst>
                </a:gridCol>
                <a:gridCol w="1345054">
                  <a:extLst>
                    <a:ext uri="{9D8B030D-6E8A-4147-A177-3AD203B41FA5}">
                      <a16:colId xmlns:a16="http://schemas.microsoft.com/office/drawing/2014/main" val="2714495741"/>
                    </a:ext>
                  </a:extLst>
                </a:gridCol>
                <a:gridCol w="1257714">
                  <a:extLst>
                    <a:ext uri="{9D8B030D-6E8A-4147-A177-3AD203B41FA5}">
                      <a16:colId xmlns:a16="http://schemas.microsoft.com/office/drawing/2014/main" val="2598719277"/>
                    </a:ext>
                  </a:extLst>
                </a:gridCol>
                <a:gridCol w="87342">
                  <a:extLst>
                    <a:ext uri="{9D8B030D-6E8A-4147-A177-3AD203B41FA5}">
                      <a16:colId xmlns:a16="http://schemas.microsoft.com/office/drawing/2014/main" val="1407219635"/>
                    </a:ext>
                  </a:extLst>
                </a:gridCol>
                <a:gridCol w="1449864">
                  <a:extLst>
                    <a:ext uri="{9D8B030D-6E8A-4147-A177-3AD203B41FA5}">
                      <a16:colId xmlns:a16="http://schemas.microsoft.com/office/drawing/2014/main" val="879200958"/>
                    </a:ext>
                  </a:extLst>
                </a:gridCol>
              </a:tblGrid>
              <a:tr h="62139">
                <a:tc>
                  <a:txBody>
                    <a:bodyPr/>
                    <a:lstStyle/>
                    <a:p>
                      <a:pPr algn="l" fontAlgn="b"/>
                      <a:r>
                        <a:rPr lang="en-CA" sz="1400" b="0" i="0" u="none" strike="noStrike" dirty="0">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a:solidFill>
                            <a:srgbClr val="000000"/>
                          </a:solidFill>
                          <a:effectLst/>
                          <a:latin typeface="Calibri" panose="020F0502020204030204" pitchFamily="34" charset="0"/>
                        </a:rPr>
                        <a:t>Actual</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a:solidFill>
                            <a:srgbClr val="000000"/>
                          </a:solidFill>
                          <a:effectLst/>
                          <a:latin typeface="Calibri" panose="020F0502020204030204" pitchFamily="34" charset="0"/>
                        </a:rPr>
                        <a:t>Budget</a:t>
                      </a:r>
                    </a:p>
                  </a:txBody>
                  <a:tcPr marL="9093" marR="9093" marT="9093" marB="0" anchor="b">
                    <a:lnL>
                      <a:noFill/>
                    </a:lnL>
                    <a:lnR>
                      <a:noFill/>
                    </a:lnR>
                    <a:lnT>
                      <a:noFill/>
                    </a:lnT>
                    <a:lnB>
                      <a:noFill/>
                    </a:lnB>
                    <a:solidFill>
                      <a:srgbClr val="FFFFFF"/>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a:solidFill>
                            <a:srgbClr val="000000"/>
                          </a:solidFill>
                          <a:effectLst/>
                          <a:latin typeface="Calibri" panose="020F0502020204030204" pitchFamily="34" charset="0"/>
                        </a:rPr>
                        <a:t>Delta</a:t>
                      </a:r>
                    </a:p>
                  </a:txBody>
                  <a:tcPr marL="9093" marR="9093" marT="9093" marB="0" anchor="b">
                    <a:lnL>
                      <a:noFill/>
                    </a:lnL>
                    <a:lnR>
                      <a:noFill/>
                    </a:lnR>
                    <a:lnT>
                      <a:noFill/>
                    </a:lnT>
                    <a:lnB>
                      <a:noFill/>
                    </a:lnB>
                    <a:solidFill>
                      <a:srgbClr val="FFFFFF"/>
                    </a:solidFill>
                  </a:tcPr>
                </a:tc>
                <a:extLst>
                  <a:ext uri="{0D108BD9-81ED-4DB2-BD59-A6C34878D82A}">
                    <a16:rowId xmlns:a16="http://schemas.microsoft.com/office/drawing/2014/main" val="1591759538"/>
                  </a:ext>
                </a:extLst>
              </a:tr>
              <a:tr h="183678">
                <a:tc>
                  <a:txBody>
                    <a:bodyPr/>
                    <a:lstStyle/>
                    <a:p>
                      <a:pPr algn="l" fontAlgn="b"/>
                      <a:r>
                        <a:rPr lang="en-CA" sz="1400" b="1" i="0" u="none" strike="noStrike">
                          <a:solidFill>
                            <a:srgbClr val="000000"/>
                          </a:solidFill>
                          <a:effectLst/>
                          <a:latin typeface="Calibri" panose="020F0502020204030204" pitchFamily="34" charset="0"/>
                        </a:rPr>
                        <a:t>REVENUE</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a:solidFill>
                            <a:srgbClr val="000000"/>
                          </a:solidFill>
                          <a:effectLst/>
                          <a:latin typeface="Calibri" panose="020F0502020204030204" pitchFamily="34" charset="0"/>
                        </a:rPr>
                        <a:t>2021</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a:solidFill>
                            <a:srgbClr val="000000"/>
                          </a:solidFill>
                          <a:effectLst/>
                          <a:latin typeface="Calibri" panose="020F0502020204030204" pitchFamily="34" charset="0"/>
                        </a:rPr>
                        <a:t>2021</a:t>
                      </a:r>
                    </a:p>
                  </a:txBody>
                  <a:tcPr marL="9093" marR="9093" marT="9093" marB="0" anchor="b">
                    <a:lnL>
                      <a:noFill/>
                    </a:lnL>
                    <a:lnR>
                      <a:noFill/>
                    </a:lnR>
                    <a:lnT>
                      <a:noFill/>
                    </a:lnT>
                    <a:lnB>
                      <a:noFill/>
                    </a:lnB>
                    <a:solidFill>
                      <a:srgbClr val="FFFFFF"/>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a:solidFill>
                            <a:srgbClr val="000000"/>
                          </a:solidFill>
                          <a:effectLst/>
                          <a:latin typeface="Calibri" panose="020F0502020204030204" pitchFamily="34" charset="0"/>
                        </a:rPr>
                        <a:t>Actual - Budget</a:t>
                      </a:r>
                    </a:p>
                  </a:txBody>
                  <a:tcPr marL="9093" marR="9093" marT="9093" marB="0" anchor="b">
                    <a:lnL>
                      <a:noFill/>
                    </a:lnL>
                    <a:lnR>
                      <a:noFill/>
                    </a:lnR>
                    <a:lnT>
                      <a:noFill/>
                    </a:lnT>
                    <a:lnB>
                      <a:noFill/>
                    </a:lnB>
                    <a:solidFill>
                      <a:srgbClr val="FFFFFF"/>
                    </a:solidFill>
                  </a:tcPr>
                </a:tc>
                <a:extLst>
                  <a:ext uri="{0D108BD9-81ED-4DB2-BD59-A6C34878D82A}">
                    <a16:rowId xmlns:a16="http://schemas.microsoft.com/office/drawing/2014/main" val="2270012183"/>
                  </a:ext>
                </a:extLst>
              </a:tr>
              <a:tr h="183678">
                <a:tc>
                  <a:txBody>
                    <a:bodyPr/>
                    <a:lstStyle/>
                    <a:p>
                      <a:pPr algn="l" fontAlgn="ctr"/>
                      <a:r>
                        <a:rPr lang="en-CA" sz="1400" b="0" i="0" u="none" strike="noStrike" dirty="0">
                          <a:solidFill>
                            <a:srgbClr val="000000"/>
                          </a:solidFill>
                          <a:effectLst/>
                          <a:latin typeface="Calibri" panose="020F0502020204030204" pitchFamily="34" charset="0"/>
                        </a:rPr>
                        <a:t>Grant - City of Moncton</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$189,368</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$187,035</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$2,333</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524739040"/>
                  </a:ext>
                </a:extLst>
              </a:tr>
              <a:tr h="183678">
                <a:tc>
                  <a:txBody>
                    <a:bodyPr/>
                    <a:lstStyle/>
                    <a:p>
                      <a:pPr algn="l" fontAlgn="ctr"/>
                      <a:r>
                        <a:rPr lang="en-CA" sz="1400" b="0" i="0" u="none" strike="noStrike" dirty="0">
                          <a:solidFill>
                            <a:srgbClr val="000000"/>
                          </a:solidFill>
                          <a:effectLst/>
                          <a:latin typeface="Calibri" panose="020F0502020204030204" pitchFamily="34" charset="0"/>
                        </a:rPr>
                        <a:t>Registration fees</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$303,130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$312,920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-$9,790</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1376864182"/>
                  </a:ext>
                </a:extLst>
              </a:tr>
              <a:tr h="183678">
                <a:tc>
                  <a:txBody>
                    <a:bodyPr/>
                    <a:lstStyle/>
                    <a:p>
                      <a:pPr algn="l" fontAlgn="ctr"/>
                      <a:r>
                        <a:rPr lang="en-CA" sz="1400" b="0" i="0" u="none" strike="noStrike">
                          <a:solidFill>
                            <a:srgbClr val="000000"/>
                          </a:solidFill>
                          <a:effectLst/>
                          <a:latin typeface="Calibri" panose="020F0502020204030204" pitchFamily="34" charset="0"/>
                        </a:rPr>
                        <a:t>Ice cost recoveries</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$33,871</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$48,000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-$14,129</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3322095689"/>
                  </a:ext>
                </a:extLst>
              </a:tr>
              <a:tr h="183678">
                <a:tc>
                  <a:txBody>
                    <a:bodyPr/>
                    <a:lstStyle/>
                    <a:p>
                      <a:pPr algn="l" fontAlgn="ctr"/>
                      <a:r>
                        <a:rPr lang="en-CA" sz="1400" b="0" i="0" u="none" strike="noStrike" dirty="0">
                          <a:solidFill>
                            <a:srgbClr val="000000"/>
                          </a:solidFill>
                          <a:effectLst/>
                          <a:latin typeface="Calibri" panose="020F0502020204030204" pitchFamily="34" charset="0"/>
                        </a:rPr>
                        <a:t>Tournaments</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$900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-$900</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1332541356"/>
                  </a:ext>
                </a:extLst>
              </a:tr>
              <a:tr h="183678">
                <a:tc>
                  <a:txBody>
                    <a:bodyPr/>
                    <a:lstStyle/>
                    <a:p>
                      <a:pPr algn="l" fontAlgn="ctr"/>
                      <a:r>
                        <a:rPr lang="en-CA" sz="1400" b="0" i="0" u="none" strike="noStrike" dirty="0">
                          <a:solidFill>
                            <a:srgbClr val="000000"/>
                          </a:solidFill>
                          <a:effectLst/>
                          <a:latin typeface="Calibri" panose="020F0502020204030204" pitchFamily="34" charset="0"/>
                        </a:rPr>
                        <a:t>Competitive player levy</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$30,250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$38,250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-$8,000</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2708068912"/>
                  </a:ext>
                </a:extLst>
              </a:tr>
              <a:tr h="183678">
                <a:tc>
                  <a:txBody>
                    <a:bodyPr/>
                    <a:lstStyle/>
                    <a:p>
                      <a:pPr algn="l" fontAlgn="ctr"/>
                      <a:r>
                        <a:rPr lang="en-CA" sz="1400" b="0" i="0" u="none" strike="noStrike" dirty="0">
                          <a:solidFill>
                            <a:srgbClr val="000000"/>
                          </a:solidFill>
                          <a:effectLst/>
                          <a:latin typeface="Calibri" panose="020F0502020204030204" pitchFamily="34" charset="0"/>
                        </a:rPr>
                        <a:t>Competitive tryouts</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$14,009</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$16,470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-$2,461</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672386899"/>
                  </a:ext>
                </a:extLst>
              </a:tr>
              <a:tr h="183678">
                <a:tc>
                  <a:txBody>
                    <a:bodyPr/>
                    <a:lstStyle/>
                    <a:p>
                      <a:pPr algn="l" fontAlgn="ctr"/>
                      <a:r>
                        <a:rPr lang="en-CA" sz="1400" b="0" i="0" u="none" strike="noStrike" dirty="0">
                          <a:solidFill>
                            <a:srgbClr val="000000"/>
                          </a:solidFill>
                          <a:effectLst/>
                          <a:latin typeface="Calibri" panose="020F0502020204030204" pitchFamily="34" charset="0"/>
                        </a:rPr>
                        <a:t>Sponsorship</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$11,749</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$2,500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$9,249</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2127829182"/>
                  </a:ext>
                </a:extLst>
              </a:tr>
              <a:tr h="358263">
                <a:tc>
                  <a:txBody>
                    <a:bodyPr/>
                    <a:lstStyle/>
                    <a:p>
                      <a:pPr algn="l" fontAlgn="ctr"/>
                      <a:r>
                        <a:rPr lang="en-US" sz="1400" b="0" i="0" u="none" strike="noStrike" dirty="0">
                          <a:solidFill>
                            <a:srgbClr val="000000"/>
                          </a:solidFill>
                          <a:effectLst/>
                          <a:latin typeface="Calibri" panose="020F0502020204030204" pitchFamily="34" charset="0"/>
                        </a:rPr>
                        <a:t>50 Years and Re-Assign 2019-2020 Profit (</a:t>
                      </a:r>
                      <a:r>
                        <a:rPr lang="en-US" sz="1400" b="0" i="0" u="none" strike="noStrike" dirty="0" err="1">
                          <a:solidFill>
                            <a:srgbClr val="000000"/>
                          </a:solidFill>
                          <a:effectLst/>
                          <a:latin typeface="Calibri" panose="020F0502020204030204" pitchFamily="34" charset="0"/>
                        </a:rPr>
                        <a:t>Covid</a:t>
                      </a:r>
                      <a:r>
                        <a:rPr lang="en-US" sz="1400" b="0" i="0" u="none" strike="noStrike" dirty="0">
                          <a:solidFill>
                            <a:srgbClr val="000000"/>
                          </a:solidFill>
                          <a:effectLst/>
                          <a:latin typeface="Calibri" panose="020F0502020204030204" pitchFamily="34" charset="0"/>
                        </a:rPr>
                        <a:t>)</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$45,000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$45,000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$0</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2411782868"/>
                  </a:ext>
                </a:extLst>
              </a:tr>
              <a:tr h="183678">
                <a:tc>
                  <a:txBody>
                    <a:bodyPr/>
                    <a:lstStyle/>
                    <a:p>
                      <a:pPr algn="l" fontAlgn="ctr"/>
                      <a:r>
                        <a:rPr lang="en-CA" sz="1400" b="0" i="0" u="none" strike="noStrike">
                          <a:solidFill>
                            <a:srgbClr val="000000"/>
                          </a:solidFill>
                          <a:effectLst/>
                          <a:latin typeface="Calibri" panose="020F0502020204030204" pitchFamily="34" charset="0"/>
                        </a:rPr>
                        <a:t>Other revenue</a:t>
                      </a:r>
                    </a:p>
                  </a:txBody>
                  <a:tcPr marL="9093" marR="9093" marT="9093" marB="0" anchor="ctr">
                    <a:lnL>
                      <a:noFill/>
                    </a:lnL>
                    <a:lnR>
                      <a:noFill/>
                    </a:lnR>
                    <a:lnT>
                      <a:noFill/>
                    </a:lnT>
                    <a:lnB>
                      <a:noFill/>
                    </a:lnB>
                    <a:solidFill>
                      <a:srgbClr val="FFFFFF"/>
                    </a:solidFill>
                  </a:tcPr>
                </a:tc>
                <a:tc>
                  <a:txBody>
                    <a:bodyPr/>
                    <a:lstStyle/>
                    <a:p>
                      <a:pPr algn="ctr" fontAlgn="ctr"/>
                      <a:r>
                        <a:rPr lang="en-CA" sz="1400" b="0" i="0" u="sng" strike="noStrike">
                          <a:solidFill>
                            <a:srgbClr val="000000"/>
                          </a:solidFill>
                          <a:effectLst/>
                          <a:latin typeface="Calibri" panose="020F0502020204030204" pitchFamily="34" charset="0"/>
                        </a:rPr>
                        <a:t>$13,655</a:t>
                      </a:r>
                    </a:p>
                  </a:txBody>
                  <a:tcPr marL="9093" marR="9093" marT="9093" marB="0" anchor="ctr">
                    <a:lnL>
                      <a:noFill/>
                    </a:lnL>
                    <a:lnR>
                      <a:noFill/>
                    </a:lnR>
                    <a:lnT>
                      <a:noFill/>
                    </a:lnT>
                    <a:lnB>
                      <a:noFill/>
                    </a:lnB>
                    <a:solidFill>
                      <a:srgbClr val="FFFFFF"/>
                    </a:solidFill>
                  </a:tcPr>
                </a:tc>
                <a:tc>
                  <a:txBody>
                    <a:bodyPr/>
                    <a:lstStyle/>
                    <a:p>
                      <a:pPr algn="ctr" fontAlgn="ctr"/>
                      <a:r>
                        <a:rPr lang="en-CA" sz="1400" b="0" i="0" u="sng" strike="noStrike">
                          <a:solidFill>
                            <a:srgbClr val="000000"/>
                          </a:solidFill>
                          <a:effectLst/>
                          <a:latin typeface="Calibri" panose="020F0502020204030204" pitchFamily="34" charset="0"/>
                        </a:rPr>
                        <a:t>$6,000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sng" strike="noStrike">
                          <a:solidFill>
                            <a:srgbClr val="000000"/>
                          </a:solidFill>
                          <a:effectLst/>
                          <a:latin typeface="Calibri" panose="020F0502020204030204" pitchFamily="34" charset="0"/>
                        </a:rPr>
                        <a:t>$7,655</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2055062185"/>
                  </a:ext>
                </a:extLst>
              </a:tr>
              <a:tr h="183678">
                <a:tc>
                  <a:txBody>
                    <a:bodyPr/>
                    <a:lstStyle/>
                    <a:p>
                      <a:pPr algn="l" fontAlgn="ctr"/>
                      <a:r>
                        <a:rPr lang="en-CA" sz="1400" b="1" i="0" u="none" strike="noStrike">
                          <a:solidFill>
                            <a:srgbClr val="000000"/>
                          </a:solidFill>
                          <a:effectLst/>
                          <a:latin typeface="Calibri" panose="020F0502020204030204" pitchFamily="34" charset="0"/>
                        </a:rPr>
                        <a:t>TOTAL REVENUE</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dirty="0">
                          <a:solidFill>
                            <a:srgbClr val="000000"/>
                          </a:solidFill>
                          <a:effectLst/>
                          <a:latin typeface="Calibri" panose="020F0502020204030204" pitchFamily="34" charset="0"/>
                        </a:rPr>
                        <a:t>$641,032</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a:solidFill>
                            <a:srgbClr val="000000"/>
                          </a:solidFill>
                          <a:effectLst/>
                          <a:latin typeface="Calibri" panose="020F0502020204030204" pitchFamily="34" charset="0"/>
                        </a:rPr>
                        <a:t>$657,075</a:t>
                      </a:r>
                    </a:p>
                  </a:txBody>
                  <a:tcPr marL="9093" marR="9093" marT="9093" marB="0" anchor="ctr">
                    <a:lnL>
                      <a:noFill/>
                    </a:lnL>
                    <a:lnR>
                      <a:noFill/>
                    </a:lnR>
                    <a:lnT>
                      <a:noFill/>
                    </a:lnT>
                    <a:lnB>
                      <a:noFill/>
                    </a:lnB>
                    <a:solidFill>
                      <a:srgbClr val="FFFFFF"/>
                    </a:solidFill>
                  </a:tcPr>
                </a:tc>
                <a:tc>
                  <a:txBody>
                    <a:bodyPr/>
                    <a:lstStyle/>
                    <a:p>
                      <a:pPr algn="ctr" fontAlgn="ctr"/>
                      <a:r>
                        <a:rPr lang="en-CA" sz="1400" b="1"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a:solidFill>
                            <a:srgbClr val="000000"/>
                          </a:solidFill>
                          <a:effectLst/>
                          <a:latin typeface="Calibri" panose="020F0502020204030204" pitchFamily="34" charset="0"/>
                        </a:rPr>
                        <a:t>-$16,043</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3635639739"/>
                  </a:ext>
                </a:extLst>
              </a:tr>
              <a:tr h="183678">
                <a:tc>
                  <a:txBody>
                    <a:bodyPr/>
                    <a:lstStyle/>
                    <a:p>
                      <a:pPr algn="l" fontAlgn="b"/>
                      <a:r>
                        <a:rPr lang="en-CA" sz="1400" b="0" i="0" u="none" strike="noStrike">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dirty="0">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extLst>
                  <a:ext uri="{0D108BD9-81ED-4DB2-BD59-A6C34878D82A}">
                    <a16:rowId xmlns:a16="http://schemas.microsoft.com/office/drawing/2014/main" val="1119943049"/>
                  </a:ext>
                </a:extLst>
              </a:tr>
              <a:tr h="183678">
                <a:tc>
                  <a:txBody>
                    <a:bodyPr/>
                    <a:lstStyle/>
                    <a:p>
                      <a:pPr algn="l" fontAlgn="b"/>
                      <a:r>
                        <a:rPr lang="en-CA" sz="1400" b="1" i="0" u="none" strike="noStrike">
                          <a:solidFill>
                            <a:srgbClr val="000000"/>
                          </a:solidFill>
                          <a:effectLst/>
                          <a:latin typeface="Calibri" panose="020F0502020204030204" pitchFamily="34" charset="0"/>
                        </a:rPr>
                        <a:t>EXPENSES</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dirty="0">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tc>
                  <a:txBody>
                    <a:bodyPr/>
                    <a:lstStyle/>
                    <a:p>
                      <a:pPr algn="ctr" fontAlgn="b"/>
                      <a:r>
                        <a:rPr lang="en-CA" sz="1400" b="1" i="0" u="none" strike="noStrike" dirty="0">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tc>
                  <a:txBody>
                    <a:bodyPr/>
                    <a:lstStyle/>
                    <a:p>
                      <a:pPr algn="l" fontAlgn="b"/>
                      <a:r>
                        <a:rPr lang="en-CA" sz="1400" b="0" i="0" u="none" strike="noStrike">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tc>
                  <a:txBody>
                    <a:bodyPr/>
                    <a:lstStyle/>
                    <a:p>
                      <a:pPr algn="l" fontAlgn="b"/>
                      <a:r>
                        <a:rPr lang="en-CA" sz="1400" b="1" i="0" u="none" strike="noStrike">
                          <a:solidFill>
                            <a:srgbClr val="000000"/>
                          </a:solidFill>
                          <a:effectLst/>
                          <a:latin typeface="Calibri" panose="020F0502020204030204" pitchFamily="34" charset="0"/>
                        </a:rPr>
                        <a:t> </a:t>
                      </a:r>
                    </a:p>
                  </a:txBody>
                  <a:tcPr marL="9093" marR="9093" marT="9093" marB="0" anchor="b">
                    <a:lnL>
                      <a:noFill/>
                    </a:lnL>
                    <a:lnR>
                      <a:noFill/>
                    </a:lnR>
                    <a:lnT>
                      <a:noFill/>
                    </a:lnT>
                    <a:lnB>
                      <a:noFill/>
                    </a:lnB>
                    <a:solidFill>
                      <a:srgbClr val="FFFFFF"/>
                    </a:solidFill>
                  </a:tcPr>
                </a:tc>
                <a:extLst>
                  <a:ext uri="{0D108BD9-81ED-4DB2-BD59-A6C34878D82A}">
                    <a16:rowId xmlns:a16="http://schemas.microsoft.com/office/drawing/2014/main" val="3110409005"/>
                  </a:ext>
                </a:extLst>
              </a:tr>
              <a:tr h="183678">
                <a:tc>
                  <a:txBody>
                    <a:bodyPr/>
                    <a:lstStyle/>
                    <a:p>
                      <a:pPr algn="l" fontAlgn="ctr"/>
                      <a:r>
                        <a:rPr lang="en-CA" sz="1400" b="0" i="0" u="none" strike="noStrike">
                          <a:solidFill>
                            <a:srgbClr val="000000"/>
                          </a:solidFill>
                          <a:effectLst/>
                          <a:latin typeface="Calibri" panose="020F0502020204030204" pitchFamily="34" charset="0"/>
                        </a:rPr>
                        <a:t>NBAHA  Registration</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$44,523</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$53,000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-$8,477</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905018770"/>
                  </a:ext>
                </a:extLst>
              </a:tr>
              <a:tr h="183678">
                <a:tc>
                  <a:txBody>
                    <a:bodyPr/>
                    <a:lstStyle/>
                    <a:p>
                      <a:pPr algn="l" fontAlgn="ctr"/>
                      <a:r>
                        <a:rPr lang="en-CA" sz="1400" b="0" i="0" u="none" strike="noStrike">
                          <a:solidFill>
                            <a:srgbClr val="000000"/>
                          </a:solidFill>
                          <a:effectLst/>
                          <a:latin typeface="Calibri" panose="020F0502020204030204" pitchFamily="34" charset="0"/>
                        </a:rPr>
                        <a:t>League Registrations</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$1,350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$1,500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-$150</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2280605213"/>
                  </a:ext>
                </a:extLst>
              </a:tr>
              <a:tr h="183678">
                <a:tc>
                  <a:txBody>
                    <a:bodyPr/>
                    <a:lstStyle/>
                    <a:p>
                      <a:pPr algn="l" fontAlgn="ctr"/>
                      <a:r>
                        <a:rPr lang="en-CA" sz="1400" b="0" i="0" u="none" strike="noStrike">
                          <a:solidFill>
                            <a:srgbClr val="000000"/>
                          </a:solidFill>
                          <a:effectLst/>
                          <a:latin typeface="Calibri" panose="020F0502020204030204" pitchFamily="34" charset="0"/>
                        </a:rPr>
                        <a:t>Ice costs</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$469,621</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$479,446</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-$9,825</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3025604992"/>
                  </a:ext>
                </a:extLst>
              </a:tr>
              <a:tr h="183678">
                <a:tc>
                  <a:txBody>
                    <a:bodyPr/>
                    <a:lstStyle/>
                    <a:p>
                      <a:pPr algn="l" fontAlgn="ctr"/>
                      <a:r>
                        <a:rPr lang="en-CA" sz="1400" b="0" i="0" u="none" strike="noStrike">
                          <a:solidFill>
                            <a:srgbClr val="000000"/>
                          </a:solidFill>
                          <a:effectLst/>
                          <a:latin typeface="Calibri" panose="020F0502020204030204" pitchFamily="34" charset="0"/>
                        </a:rPr>
                        <a:t>Uniforms and equipment</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$9,044</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$6,000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$3,044</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2026052878"/>
                  </a:ext>
                </a:extLst>
              </a:tr>
              <a:tr h="183678">
                <a:tc>
                  <a:txBody>
                    <a:bodyPr/>
                    <a:lstStyle/>
                    <a:p>
                      <a:pPr algn="l" fontAlgn="ctr"/>
                      <a:r>
                        <a:rPr lang="en-CA" sz="1400" b="0" i="0" u="none" strike="noStrike">
                          <a:solidFill>
                            <a:srgbClr val="000000"/>
                          </a:solidFill>
                          <a:effectLst/>
                          <a:latin typeface="Calibri" panose="020F0502020204030204" pitchFamily="34" charset="0"/>
                        </a:rPr>
                        <a:t>Coaches banquet</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$2,508</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$1,000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$1,508</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2733913455"/>
                  </a:ext>
                </a:extLst>
              </a:tr>
              <a:tr h="183678">
                <a:tc>
                  <a:txBody>
                    <a:bodyPr/>
                    <a:lstStyle/>
                    <a:p>
                      <a:pPr algn="l" fontAlgn="ctr"/>
                      <a:r>
                        <a:rPr lang="en-CA" sz="1400" b="0" i="0" u="none" strike="noStrike">
                          <a:solidFill>
                            <a:srgbClr val="000000"/>
                          </a:solidFill>
                          <a:effectLst/>
                          <a:latin typeface="Calibri" panose="020F0502020204030204" pitchFamily="34" charset="0"/>
                        </a:rPr>
                        <a:t>Development expenses</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$1,696</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$6,000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-$4,304</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1370128470"/>
                  </a:ext>
                </a:extLst>
              </a:tr>
              <a:tr h="183678">
                <a:tc>
                  <a:txBody>
                    <a:bodyPr/>
                    <a:lstStyle/>
                    <a:p>
                      <a:pPr algn="l" fontAlgn="ctr"/>
                      <a:r>
                        <a:rPr lang="en-CA" sz="1400" b="0" i="0" u="none" strike="noStrike">
                          <a:solidFill>
                            <a:srgbClr val="000000"/>
                          </a:solidFill>
                          <a:effectLst/>
                          <a:latin typeface="Calibri" panose="020F0502020204030204" pitchFamily="34" charset="0"/>
                        </a:rPr>
                        <a:t>Referees</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$32,239</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$26,830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$5,409</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1601672611"/>
                  </a:ext>
                </a:extLst>
              </a:tr>
              <a:tr h="183678">
                <a:tc>
                  <a:txBody>
                    <a:bodyPr/>
                    <a:lstStyle/>
                    <a:p>
                      <a:pPr algn="l" fontAlgn="ctr"/>
                      <a:r>
                        <a:rPr lang="en-CA" sz="1400" b="0" i="0" u="none" strike="noStrike">
                          <a:solidFill>
                            <a:srgbClr val="000000"/>
                          </a:solidFill>
                          <a:effectLst/>
                          <a:latin typeface="Calibri" panose="020F0502020204030204" pitchFamily="34" charset="0"/>
                        </a:rPr>
                        <a:t>Referee assignor</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$6,000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$7,000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-$1,000</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336671933"/>
                  </a:ext>
                </a:extLst>
              </a:tr>
              <a:tr h="532847">
                <a:tc>
                  <a:txBody>
                    <a:bodyPr/>
                    <a:lstStyle/>
                    <a:p>
                      <a:pPr algn="l" fontAlgn="ctr"/>
                      <a:r>
                        <a:rPr lang="en-CA" sz="1400" b="0" i="0" u="none" strike="noStrike">
                          <a:solidFill>
                            <a:srgbClr val="000000"/>
                          </a:solidFill>
                          <a:effectLst/>
                          <a:latin typeface="Calibri" panose="020F0502020204030204" pitchFamily="34" charset="0"/>
                        </a:rPr>
                        <a:t>Sponsorship - Development program (AAA)</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$6,800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$6,000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$800</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2730659903"/>
                  </a:ext>
                </a:extLst>
              </a:tr>
              <a:tr h="183678">
                <a:tc>
                  <a:txBody>
                    <a:bodyPr/>
                    <a:lstStyle/>
                    <a:p>
                      <a:pPr algn="l" fontAlgn="ctr"/>
                      <a:r>
                        <a:rPr lang="en-CA" sz="1400" b="0" i="0" u="none" strike="noStrike">
                          <a:solidFill>
                            <a:srgbClr val="000000"/>
                          </a:solidFill>
                          <a:effectLst/>
                          <a:latin typeface="Calibri" panose="020F0502020204030204" pitchFamily="34" charset="0"/>
                        </a:rPr>
                        <a:t>Executive Director</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$42,480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$42,000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$480</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49230309"/>
                  </a:ext>
                </a:extLst>
              </a:tr>
              <a:tr h="183678">
                <a:tc>
                  <a:txBody>
                    <a:bodyPr/>
                    <a:lstStyle/>
                    <a:p>
                      <a:pPr algn="l" fontAlgn="ctr"/>
                      <a:r>
                        <a:rPr lang="en-CA" sz="1400" b="0" i="0" u="none" strike="noStrike">
                          <a:solidFill>
                            <a:srgbClr val="000000"/>
                          </a:solidFill>
                          <a:effectLst/>
                          <a:latin typeface="Calibri" panose="020F0502020204030204" pitchFamily="34" charset="0"/>
                        </a:rPr>
                        <a:t>Day of Champions expense</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$3,220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$2,000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$1,220</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2820617266"/>
                  </a:ext>
                </a:extLst>
              </a:tr>
              <a:tr h="183678">
                <a:tc>
                  <a:txBody>
                    <a:bodyPr/>
                    <a:lstStyle/>
                    <a:p>
                      <a:pPr algn="l" fontAlgn="ctr"/>
                      <a:r>
                        <a:rPr lang="en-CA" sz="1400" b="0" i="0" u="none" strike="noStrike">
                          <a:solidFill>
                            <a:srgbClr val="000000"/>
                          </a:solidFill>
                          <a:effectLst/>
                          <a:latin typeface="Calibri" panose="020F0502020204030204" pitchFamily="34" charset="0"/>
                        </a:rPr>
                        <a:t>50Th Year</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$13,324</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$10,000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$3,324</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668299657"/>
                  </a:ext>
                </a:extLst>
              </a:tr>
              <a:tr h="183678">
                <a:tc>
                  <a:txBody>
                    <a:bodyPr/>
                    <a:lstStyle/>
                    <a:p>
                      <a:pPr algn="l" fontAlgn="ctr"/>
                      <a:r>
                        <a:rPr lang="en-CA" sz="1400" b="0" i="0" u="none" strike="noStrike">
                          <a:solidFill>
                            <a:srgbClr val="000000"/>
                          </a:solidFill>
                          <a:effectLst/>
                          <a:latin typeface="Calibri" panose="020F0502020204030204" pitchFamily="34" charset="0"/>
                        </a:rPr>
                        <a:t>Adminstative Expense</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$26,824</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$16,300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$10,524</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801659543"/>
                  </a:ext>
                </a:extLst>
              </a:tr>
              <a:tr h="183678">
                <a:tc>
                  <a:txBody>
                    <a:bodyPr/>
                    <a:lstStyle/>
                    <a:p>
                      <a:pPr algn="l" fontAlgn="ctr"/>
                      <a:r>
                        <a:rPr lang="en-CA" sz="1400" b="1" i="0" u="none" strike="noStrike">
                          <a:solidFill>
                            <a:srgbClr val="000000"/>
                          </a:solidFill>
                          <a:effectLst/>
                          <a:latin typeface="Calibri" panose="020F0502020204030204" pitchFamily="34" charset="0"/>
                        </a:rPr>
                        <a:t>TOTAL EXPENSES</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a:solidFill>
                            <a:srgbClr val="000000"/>
                          </a:solidFill>
                          <a:effectLst/>
                          <a:latin typeface="Calibri" panose="020F0502020204030204" pitchFamily="34" charset="0"/>
                        </a:rPr>
                        <a:t>$659,629</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dirty="0">
                          <a:solidFill>
                            <a:srgbClr val="000000"/>
                          </a:solidFill>
                          <a:effectLst/>
                          <a:latin typeface="Calibri" panose="020F0502020204030204" pitchFamily="34" charset="0"/>
                        </a:rPr>
                        <a:t>$657,075</a:t>
                      </a:r>
                    </a:p>
                  </a:txBody>
                  <a:tcPr marL="9093" marR="9093" marT="9093" marB="0" anchor="ctr">
                    <a:lnL>
                      <a:noFill/>
                    </a:lnL>
                    <a:lnR>
                      <a:noFill/>
                    </a:lnR>
                    <a:lnT>
                      <a:noFill/>
                    </a:lnT>
                    <a:lnB>
                      <a:noFill/>
                    </a:lnB>
                    <a:solidFill>
                      <a:srgbClr val="FFFFFF"/>
                    </a:solidFill>
                  </a:tcPr>
                </a:tc>
                <a:tc>
                  <a:txBody>
                    <a:bodyPr/>
                    <a:lstStyle/>
                    <a:p>
                      <a:pPr algn="ctr" fontAlgn="ctr"/>
                      <a:r>
                        <a:rPr lang="en-CA" sz="1400" b="1"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a:solidFill>
                            <a:srgbClr val="000000"/>
                          </a:solidFill>
                          <a:effectLst/>
                          <a:latin typeface="Calibri" panose="020F0502020204030204" pitchFamily="34" charset="0"/>
                        </a:rPr>
                        <a:t>$2,554</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1332529164"/>
                  </a:ext>
                </a:extLst>
              </a:tr>
              <a:tr h="183678">
                <a:tc>
                  <a:txBody>
                    <a:bodyPr/>
                    <a:lstStyle/>
                    <a:p>
                      <a:pPr algn="l" fontAlgn="ctr"/>
                      <a:r>
                        <a:rPr lang="en-CA" sz="1400" b="1" i="0" u="none"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dirty="0">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1" i="0" u="none" strike="noStrike" dirty="0">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45364651"/>
                  </a:ext>
                </a:extLst>
              </a:tr>
              <a:tr h="183678">
                <a:tc>
                  <a:txBody>
                    <a:bodyPr/>
                    <a:lstStyle/>
                    <a:p>
                      <a:pPr algn="l" fontAlgn="ctr"/>
                      <a:r>
                        <a:rPr lang="en-CA" sz="1400" b="1" i="0" u="none" strike="noStrike">
                          <a:solidFill>
                            <a:srgbClr val="000000"/>
                          </a:solidFill>
                          <a:effectLst/>
                          <a:latin typeface="Calibri" panose="020F0502020204030204" pitchFamily="34" charset="0"/>
                        </a:rPr>
                        <a:t>EXCESS (DEFICIENCY) </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a:solidFill>
                            <a:srgbClr val="000000"/>
                          </a:solidFill>
                          <a:effectLst/>
                          <a:latin typeface="Calibri" panose="020F0502020204030204" pitchFamily="34" charset="0"/>
                        </a:rPr>
                        <a:t>-$18,597</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a:solidFill>
                            <a:srgbClr val="000000"/>
                          </a:solidFill>
                          <a:effectLst/>
                          <a:latin typeface="Calibri" panose="020F0502020204030204" pitchFamily="34" charset="0"/>
                        </a:rPr>
                        <a:t>$0</a:t>
                      </a:r>
                    </a:p>
                  </a:txBody>
                  <a:tcPr marL="9093" marR="9093" marT="9093" marB="0" anchor="ctr">
                    <a:lnL>
                      <a:noFill/>
                    </a:lnL>
                    <a:lnR>
                      <a:noFill/>
                    </a:lnR>
                    <a:lnT>
                      <a:noFill/>
                    </a:lnT>
                    <a:lnB>
                      <a:noFill/>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 </a:t>
                      </a:r>
                    </a:p>
                  </a:txBody>
                  <a:tcPr marL="9093" marR="9093" marT="9093" marB="0" anchor="ctr">
                    <a:lnL>
                      <a:noFill/>
                    </a:lnL>
                    <a:lnR>
                      <a:noFill/>
                    </a:lnR>
                    <a:lnT>
                      <a:noFill/>
                    </a:lnT>
                    <a:lnB>
                      <a:noFill/>
                    </a:lnB>
                    <a:solidFill>
                      <a:srgbClr val="FFFFFF"/>
                    </a:solidFill>
                  </a:tcPr>
                </a:tc>
                <a:tc>
                  <a:txBody>
                    <a:bodyPr/>
                    <a:lstStyle/>
                    <a:p>
                      <a:pPr algn="ctr" fontAlgn="ctr"/>
                      <a:r>
                        <a:rPr lang="en-CA" sz="1400" b="1" i="0" u="sng" strike="noStrike" dirty="0">
                          <a:solidFill>
                            <a:srgbClr val="000000"/>
                          </a:solidFill>
                          <a:effectLst/>
                          <a:latin typeface="Calibri" panose="020F0502020204030204" pitchFamily="34" charset="0"/>
                        </a:rPr>
                        <a:t>-$18,597</a:t>
                      </a:r>
                    </a:p>
                  </a:txBody>
                  <a:tcPr marL="9093" marR="9093" marT="9093" marB="0" anchor="ctr">
                    <a:lnL>
                      <a:noFill/>
                    </a:lnL>
                    <a:lnR>
                      <a:noFill/>
                    </a:lnR>
                    <a:lnT>
                      <a:noFill/>
                    </a:lnT>
                    <a:lnB>
                      <a:noFill/>
                    </a:lnB>
                    <a:solidFill>
                      <a:srgbClr val="FFFFFF"/>
                    </a:solidFill>
                  </a:tcPr>
                </a:tc>
                <a:extLst>
                  <a:ext uri="{0D108BD9-81ED-4DB2-BD59-A6C34878D82A}">
                    <a16:rowId xmlns:a16="http://schemas.microsoft.com/office/drawing/2014/main" val="1622274576"/>
                  </a:ext>
                </a:extLst>
              </a:tr>
            </a:tbl>
          </a:graphicData>
        </a:graphic>
      </p:graphicFrame>
    </p:spTree>
    <p:extLst>
      <p:ext uri="{BB962C8B-B14F-4D97-AF65-F5344CB8AC3E}">
        <p14:creationId xmlns:p14="http://schemas.microsoft.com/office/powerpoint/2010/main" val="1313924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36371"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5239F1D8-D09D-4022-8833-F020A9F54C84}" type="slidenum">
              <a:rPr lang="en-CA" smtClean="0"/>
              <a:pPr/>
              <a:t>64</a:t>
            </a:fld>
            <a:endParaRPr lang="en-CA"/>
          </a:p>
        </p:txBody>
      </p:sp>
      <p:graphicFrame>
        <p:nvGraphicFramePr>
          <p:cNvPr id="6" name="Object 5"/>
          <p:cNvGraphicFramePr>
            <a:graphicFrameLocks noChangeAspect="1"/>
          </p:cNvGraphicFramePr>
          <p:nvPr>
            <p:extLst>
              <p:ext uri="{D42A27DB-BD31-4B8C-83A1-F6EECF244321}">
                <p14:modId xmlns:p14="http://schemas.microsoft.com/office/powerpoint/2010/main" val="3213174338"/>
              </p:ext>
            </p:extLst>
          </p:nvPr>
        </p:nvGraphicFramePr>
        <p:xfrm>
          <a:off x="116632" y="1826915"/>
          <a:ext cx="7200800" cy="8511558"/>
        </p:xfrm>
        <a:graphic>
          <a:graphicData uri="http://schemas.openxmlformats.org/presentationml/2006/ole">
            <mc:AlternateContent xmlns:mc="http://schemas.openxmlformats.org/markup-compatibility/2006">
              <mc:Choice xmlns:v="urn:schemas-microsoft-com:vml" Requires="v">
                <p:oleObj spid="_x0000_s136372" name="Document" r:id="rId5" imgW="5545757" imgH="6545349" progId="Word.Document.12">
                  <p:embed/>
                </p:oleObj>
              </mc:Choice>
              <mc:Fallback>
                <p:oleObj name="Document" r:id="rId5" imgW="5545757" imgH="6545349" progId="Word.Document.12">
                  <p:embed/>
                  <p:pic>
                    <p:nvPicPr>
                      <p:cNvPr id="0" name=""/>
                      <p:cNvPicPr/>
                      <p:nvPr/>
                    </p:nvPicPr>
                    <p:blipFill>
                      <a:blip r:embed="rId6"/>
                      <a:stretch>
                        <a:fillRect/>
                      </a:stretch>
                    </p:blipFill>
                    <p:spPr>
                      <a:xfrm>
                        <a:off x="116632" y="1826915"/>
                        <a:ext cx="7200800" cy="8511558"/>
                      </a:xfrm>
                      <a:prstGeom prst="rect">
                        <a:avLst/>
                      </a:prstGeom>
                    </p:spPr>
                  </p:pic>
                </p:oleObj>
              </mc:Fallback>
            </mc:AlternateContent>
          </a:graphicData>
        </a:graphic>
      </p:graphicFrame>
    </p:spTree>
    <p:extLst>
      <p:ext uri="{BB962C8B-B14F-4D97-AF65-F5344CB8AC3E}">
        <p14:creationId xmlns:p14="http://schemas.microsoft.com/office/powerpoint/2010/main" val="9731160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68976" name="Picture" r:id="rId3" imgW="0" imgH="0" progId="StaticMetafile">
                  <p:embed/>
                </p:oleObj>
              </mc:Choice>
              <mc:Fallback>
                <p:oleObj name="Picture" r:id="rId3" imgW="0" imgH="0" progId="StaticMetafile">
                  <p:embed/>
                  <p:pic>
                    <p:nvPicPr>
                      <p:cNvPr id="28674"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521122" y="2195736"/>
            <a:ext cx="5904656" cy="923330"/>
          </a:xfrm>
          <a:prstGeom prst="rect">
            <a:avLst/>
          </a:prstGeom>
        </p:spPr>
        <p:txBody>
          <a:bodyPr wrap="square">
            <a:spAutoFit/>
          </a:bodyPr>
          <a:lstStyle/>
          <a:p>
            <a:r>
              <a:rPr lang="en-CA" dirty="0" smtClean="0"/>
              <a:t>Don </a:t>
            </a:r>
            <a:r>
              <a:rPr lang="en-CA" dirty="0" err="1"/>
              <a:t>Goodin</a:t>
            </a:r>
            <a:r>
              <a:rPr lang="en-CA" dirty="0"/>
              <a:t>, CPA/CGA</a:t>
            </a:r>
          </a:p>
          <a:p>
            <a:r>
              <a:rPr lang="en-CA" dirty="0"/>
              <a:t>MMHA </a:t>
            </a:r>
            <a:r>
              <a:rPr lang="en-CA" dirty="0" smtClean="0"/>
              <a:t>Treasurer </a:t>
            </a:r>
            <a:r>
              <a:rPr lang="en-CA" dirty="0"/>
              <a:t>2020-2021</a:t>
            </a:r>
          </a:p>
          <a:p>
            <a:endParaRPr lang="en-US"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65</a:t>
            </a:fld>
            <a:endParaRPr lang="en-CA" dirty="0"/>
          </a:p>
        </p:txBody>
      </p:sp>
    </p:spTree>
    <p:extLst>
      <p:ext uri="{BB962C8B-B14F-4D97-AF65-F5344CB8AC3E}">
        <p14:creationId xmlns:p14="http://schemas.microsoft.com/office/powerpoint/2010/main" val="19111200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05578"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a:solidFill>
                  <a:schemeClr val="bg1">
                    <a:lumMod val="65000"/>
                  </a:schemeClr>
                </a:solidFill>
              </a:rPr>
              <a:t>     - Notice of </a:t>
            </a:r>
            <a:r>
              <a:rPr lang="en-US" dirty="0" smtClean="0">
                <a:solidFill>
                  <a:schemeClr val="bg1">
                    <a:lumMod val="65000"/>
                  </a:schemeClr>
                </a:solidFill>
              </a:rPr>
              <a:t>Amendments</a:t>
            </a:r>
            <a:endParaRPr lang="en-US" dirty="0">
              <a:solidFill>
                <a:schemeClr val="bg1">
                  <a:lumMod val="65000"/>
                </a:schemeClr>
              </a:solidFill>
            </a:endParaRPr>
          </a:p>
          <a:p>
            <a:r>
              <a:rPr lang="en-CA" dirty="0">
                <a:solidFill>
                  <a:schemeClr val="bg1">
                    <a:lumMod val="65000"/>
                  </a:schemeClr>
                </a:solidFill>
              </a:rPr>
              <a:t>Reports of Officers</a:t>
            </a:r>
          </a:p>
          <a:p>
            <a:pPr lvl="0"/>
            <a:r>
              <a:rPr lang="en-CA" b="1" dirty="0"/>
              <a:t>Reports of Committees</a:t>
            </a:r>
          </a:p>
          <a:p>
            <a:pPr lvl="0"/>
            <a:r>
              <a:rPr lang="en-CA" dirty="0">
                <a:solidFill>
                  <a:schemeClr val="bg1">
                    <a:lumMod val="65000"/>
                  </a:schemeClr>
                </a:solidFill>
              </a:rPr>
              <a:t>Unfinished Business</a:t>
            </a:r>
          </a:p>
          <a:p>
            <a:pPr lvl="0"/>
            <a:r>
              <a:rPr lang="en-CA" dirty="0">
                <a:solidFill>
                  <a:schemeClr val="bg1">
                    <a:lumMod val="65000"/>
                  </a:schemeClr>
                </a:solidFill>
              </a:rPr>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66</a:t>
            </a:fld>
            <a:endParaRPr lang="en-CA"/>
          </a:p>
        </p:txBody>
      </p:sp>
    </p:spTree>
    <p:extLst>
      <p:ext uri="{BB962C8B-B14F-4D97-AF65-F5344CB8AC3E}">
        <p14:creationId xmlns:p14="http://schemas.microsoft.com/office/powerpoint/2010/main" val="7017588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56714" name="Picture" r:id="rId3" imgW="0" imgH="0" progId="StaticMetafile">
                  <p:embed/>
                </p:oleObj>
              </mc:Choice>
              <mc:Fallback>
                <p:oleObj name="Picture" r:id="rId3" imgW="0" imgH="0" progId="StaticMetafile">
                  <p:embed/>
                  <p:pic>
                    <p:nvPicPr>
                      <p:cNvPr id="21506"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14815" y="1848560"/>
            <a:ext cx="5688632" cy="2862322"/>
          </a:xfrm>
          <a:prstGeom prst="rect">
            <a:avLst/>
          </a:prstGeom>
          <a:noFill/>
        </p:spPr>
        <p:txBody>
          <a:bodyPr wrap="square" rtlCol="0">
            <a:spAutoFit/>
          </a:bodyPr>
          <a:lstStyle/>
          <a:p>
            <a:r>
              <a:rPr lang="en-US" b="1" dirty="0" smtClean="0"/>
              <a:t>Reports of Committees</a:t>
            </a:r>
            <a:endParaRPr lang="en-CA" dirty="0"/>
          </a:p>
          <a:p>
            <a:endParaRPr lang="en-US" dirty="0" smtClean="0"/>
          </a:p>
          <a:p>
            <a:r>
              <a:rPr lang="en-US" dirty="0" smtClean="0"/>
              <a:t>50</a:t>
            </a:r>
            <a:r>
              <a:rPr lang="en-US" baseline="30000" dirty="0" smtClean="0"/>
              <a:t>th</a:t>
            </a:r>
            <a:r>
              <a:rPr lang="en-US" dirty="0" smtClean="0"/>
              <a:t> Anniversary Planning Committee</a:t>
            </a:r>
          </a:p>
          <a:p>
            <a:pPr marL="285750" indent="-285750">
              <a:buFont typeface="Arial" panose="020B0604020202020204" pitchFamily="34" charset="0"/>
              <a:buChar char="•"/>
            </a:pPr>
            <a:r>
              <a:rPr lang="en-US" dirty="0" smtClean="0"/>
              <a:t>Discussed within the President’s Report</a:t>
            </a:r>
            <a:endParaRPr lang="en-US" dirty="0"/>
          </a:p>
          <a:p>
            <a:endParaRPr lang="en-US" dirty="0" smtClean="0"/>
          </a:p>
          <a:p>
            <a:r>
              <a:rPr lang="en-US" dirty="0" smtClean="0"/>
              <a:t>Documents Review Committee</a:t>
            </a:r>
          </a:p>
          <a:p>
            <a:pPr marL="285750" indent="-285750">
              <a:buFont typeface="Arial" panose="020B0604020202020204" pitchFamily="34" charset="0"/>
              <a:buChar char="•"/>
            </a:pPr>
            <a:r>
              <a:rPr lang="en-US" dirty="0"/>
              <a:t>Discussed within the President’s Report</a:t>
            </a:r>
          </a:p>
          <a:p>
            <a:endParaRPr lang="en-US" dirty="0" smtClean="0"/>
          </a:p>
          <a:p>
            <a:r>
              <a:rPr lang="en-US" dirty="0" smtClean="0"/>
              <a:t>Strategic Planning Committee</a:t>
            </a:r>
            <a:endParaRPr lang="en-US" dirty="0"/>
          </a:p>
          <a:p>
            <a:endParaRPr lang="en-US" dirty="0" smtClean="0"/>
          </a:p>
        </p:txBody>
      </p:sp>
      <p:sp>
        <p:nvSpPr>
          <p:cNvPr id="2" name="Slide Number Placeholder 1"/>
          <p:cNvSpPr>
            <a:spLocks noGrp="1"/>
          </p:cNvSpPr>
          <p:nvPr>
            <p:ph type="sldNum" sz="quarter" idx="12"/>
          </p:nvPr>
        </p:nvSpPr>
        <p:spPr/>
        <p:txBody>
          <a:bodyPr/>
          <a:lstStyle/>
          <a:p>
            <a:fld id="{5239F1D8-D09D-4022-8833-F020A9F54C84}" type="slidenum">
              <a:rPr lang="en-CA" smtClean="0"/>
              <a:pPr/>
              <a:t>67</a:t>
            </a:fld>
            <a:endParaRPr lang="en-CA"/>
          </a:p>
        </p:txBody>
      </p:sp>
    </p:spTree>
    <p:extLst>
      <p:ext uri="{BB962C8B-B14F-4D97-AF65-F5344CB8AC3E}">
        <p14:creationId xmlns:p14="http://schemas.microsoft.com/office/powerpoint/2010/main" val="31706597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64885" name="Picture" r:id="rId3" imgW="0" imgH="0" progId="StaticMetafile">
                  <p:embed/>
                </p:oleObj>
              </mc:Choice>
              <mc:Fallback>
                <p:oleObj name="Picture" r:id="rId3" imgW="0" imgH="0" progId="StaticMetafile">
                  <p:embed/>
                  <p:pic>
                    <p:nvPicPr>
                      <p:cNvPr id="21506"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14815" y="1848560"/>
            <a:ext cx="5688632" cy="6186309"/>
          </a:xfrm>
          <a:prstGeom prst="rect">
            <a:avLst/>
          </a:prstGeom>
          <a:noFill/>
        </p:spPr>
        <p:txBody>
          <a:bodyPr wrap="square" rtlCol="0">
            <a:spAutoFit/>
          </a:bodyPr>
          <a:lstStyle/>
          <a:p>
            <a:r>
              <a:rPr lang="en-US" b="1" dirty="0" smtClean="0"/>
              <a:t>Strategic Planning Committee</a:t>
            </a:r>
            <a:endParaRPr lang="en-US" b="1" dirty="0"/>
          </a:p>
          <a:p>
            <a:endParaRPr lang="en-US" dirty="0" smtClean="0"/>
          </a:p>
          <a:p>
            <a:r>
              <a:rPr lang="en-US" dirty="0"/>
              <a:t>The Strategic Planning working group received a mandate from the MMHA </a:t>
            </a:r>
            <a:r>
              <a:rPr lang="en-US" dirty="0" smtClean="0"/>
              <a:t>Board to </a:t>
            </a:r>
            <a:r>
              <a:rPr lang="en-US" dirty="0"/>
              <a:t>begin work to draft and develop a Strategic Plan for the Association. This </a:t>
            </a:r>
            <a:r>
              <a:rPr lang="en-US" dirty="0" smtClean="0"/>
              <a:t>work was </a:t>
            </a:r>
            <a:r>
              <a:rPr lang="en-US" dirty="0"/>
              <a:t>initiated during the 2019-2020 season but was interrupted in March 2020 </a:t>
            </a:r>
            <a:r>
              <a:rPr lang="en-US" dirty="0" smtClean="0"/>
              <a:t>due to </a:t>
            </a:r>
            <a:r>
              <a:rPr lang="en-US" dirty="0"/>
              <a:t>the COVID pandemic</a:t>
            </a:r>
            <a:r>
              <a:rPr lang="en-US" dirty="0" smtClean="0"/>
              <a:t>.</a:t>
            </a:r>
          </a:p>
          <a:p>
            <a:endParaRPr lang="en-US" dirty="0"/>
          </a:p>
          <a:p>
            <a:r>
              <a:rPr lang="en-US" dirty="0"/>
              <a:t>The Board recognized that it makes many decisions over the course of </a:t>
            </a:r>
            <a:r>
              <a:rPr lang="en-US" dirty="0" smtClean="0"/>
              <a:t>its operations </a:t>
            </a:r>
            <a:r>
              <a:rPr lang="en-US" dirty="0"/>
              <a:t>that impacts the direction of the organization, its financial </a:t>
            </a:r>
            <a:r>
              <a:rPr lang="en-US" dirty="0" smtClean="0"/>
              <a:t>resources and </a:t>
            </a:r>
            <a:r>
              <a:rPr lang="en-US" dirty="0"/>
              <a:t>its members. It was also identified that a Strategic Plan can bring focus </a:t>
            </a:r>
            <a:r>
              <a:rPr lang="en-US" dirty="0" smtClean="0"/>
              <a:t>to Board </a:t>
            </a:r>
            <a:r>
              <a:rPr lang="en-US" dirty="0"/>
              <a:t>decisions, can help to identify priority areas and can assist </a:t>
            </a:r>
            <a:r>
              <a:rPr lang="en-US" dirty="0" smtClean="0"/>
              <a:t>with communications </a:t>
            </a:r>
            <a:r>
              <a:rPr lang="en-US" dirty="0"/>
              <a:t>to members and stakeholders on the direction the organization </a:t>
            </a:r>
            <a:r>
              <a:rPr lang="en-US" dirty="0" smtClean="0"/>
              <a:t>is going.</a:t>
            </a:r>
          </a:p>
          <a:p>
            <a:endParaRPr lang="en-US" dirty="0"/>
          </a:p>
          <a:p>
            <a:r>
              <a:rPr lang="en-US" dirty="0"/>
              <a:t>The draft Strategic Plan has been built out based on feedback and user </a:t>
            </a:r>
            <a:r>
              <a:rPr lang="en-US" dirty="0" smtClean="0"/>
              <a:t>experience which </a:t>
            </a:r>
            <a:r>
              <a:rPr lang="en-US" dirty="0"/>
              <a:t>the Board has heard or brought forward based on discussion at the </a:t>
            </a:r>
            <a:r>
              <a:rPr lang="en-US" dirty="0" smtClean="0"/>
              <a:t>Board level</a:t>
            </a:r>
            <a:r>
              <a:rPr lang="en-US" dirty="0"/>
              <a:t>, through committees and working groups, </a:t>
            </a:r>
            <a:r>
              <a:rPr lang="en-US" dirty="0" smtClean="0"/>
              <a:t>through feedback </a:t>
            </a:r>
            <a:r>
              <a:rPr lang="en-US" dirty="0"/>
              <a:t>at the </a:t>
            </a:r>
            <a:r>
              <a:rPr lang="en-US" dirty="0" smtClean="0"/>
              <a:t>Annual General </a:t>
            </a:r>
            <a:r>
              <a:rPr lang="en-US" dirty="0"/>
              <a:t>Meetings or through other communications with members</a:t>
            </a:r>
            <a:r>
              <a:rPr lang="en-US" dirty="0" smtClean="0"/>
              <a:t>.</a:t>
            </a:r>
          </a:p>
        </p:txBody>
      </p:sp>
      <p:sp>
        <p:nvSpPr>
          <p:cNvPr id="2" name="Slide Number Placeholder 1"/>
          <p:cNvSpPr>
            <a:spLocks noGrp="1"/>
          </p:cNvSpPr>
          <p:nvPr>
            <p:ph type="sldNum" sz="quarter" idx="12"/>
          </p:nvPr>
        </p:nvSpPr>
        <p:spPr/>
        <p:txBody>
          <a:bodyPr/>
          <a:lstStyle/>
          <a:p>
            <a:fld id="{5239F1D8-D09D-4022-8833-F020A9F54C84}" type="slidenum">
              <a:rPr lang="en-CA" smtClean="0"/>
              <a:pPr/>
              <a:t>68</a:t>
            </a:fld>
            <a:endParaRPr lang="en-CA"/>
          </a:p>
        </p:txBody>
      </p:sp>
    </p:spTree>
    <p:extLst>
      <p:ext uri="{BB962C8B-B14F-4D97-AF65-F5344CB8AC3E}">
        <p14:creationId xmlns:p14="http://schemas.microsoft.com/office/powerpoint/2010/main" val="14657651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166928" name="Picture" r:id="rId3" imgW="0" imgH="0" progId="StaticMetafile">
                  <p:embed/>
                </p:oleObj>
              </mc:Choice>
              <mc:Fallback>
                <p:oleObj name="Picture" r:id="rId3" imgW="0" imgH="0" progId="StaticMetafile">
                  <p:embed/>
                  <p:pic>
                    <p:nvPicPr>
                      <p:cNvPr id="21506"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14815" y="1848560"/>
            <a:ext cx="5688632" cy="7294305"/>
          </a:xfrm>
          <a:prstGeom prst="rect">
            <a:avLst/>
          </a:prstGeom>
          <a:noFill/>
        </p:spPr>
        <p:txBody>
          <a:bodyPr wrap="square" rtlCol="0">
            <a:spAutoFit/>
          </a:bodyPr>
          <a:lstStyle/>
          <a:p>
            <a:r>
              <a:rPr lang="en-US" dirty="0" smtClean="0"/>
              <a:t>The </a:t>
            </a:r>
            <a:r>
              <a:rPr lang="en-US" dirty="0"/>
              <a:t>Strategic Plan has been built out through dialogue with all Board members </a:t>
            </a:r>
            <a:r>
              <a:rPr lang="en-US" dirty="0" smtClean="0"/>
              <a:t>and through </a:t>
            </a:r>
            <a:r>
              <a:rPr lang="en-US" dirty="0"/>
              <a:t>the contributions of working group members over the past two </a:t>
            </a:r>
            <a:r>
              <a:rPr lang="en-US" dirty="0" smtClean="0"/>
              <a:t>seasons including </a:t>
            </a:r>
            <a:r>
              <a:rPr lang="en-US" dirty="0"/>
              <a:t>the MMHA President, Dan Boudreau, the Executive Director, </a:t>
            </a:r>
            <a:r>
              <a:rPr lang="en-US" dirty="0" smtClean="0"/>
              <a:t>Shaun </a:t>
            </a:r>
            <a:r>
              <a:rPr lang="en-US" dirty="0" err="1" smtClean="0"/>
              <a:t>Abbass</a:t>
            </a:r>
            <a:r>
              <a:rPr lang="en-US" dirty="0"/>
              <a:t>, past Board member </a:t>
            </a:r>
            <a:r>
              <a:rPr lang="en-US" dirty="0" smtClean="0"/>
              <a:t>Dan Hebert, </a:t>
            </a:r>
            <a:r>
              <a:rPr lang="en-US" dirty="0"/>
              <a:t>as well </a:t>
            </a:r>
            <a:r>
              <a:rPr lang="en-US" dirty="0" smtClean="0"/>
              <a:t>as current Board </a:t>
            </a:r>
            <a:r>
              <a:rPr lang="en-US" dirty="0"/>
              <a:t>members John Milson,</a:t>
            </a:r>
          </a:p>
          <a:p>
            <a:r>
              <a:rPr lang="en-US" dirty="0" smtClean="0"/>
              <a:t>Mark </a:t>
            </a:r>
            <a:r>
              <a:rPr lang="en-US" dirty="0" err="1" smtClean="0"/>
              <a:t>Boutilier</a:t>
            </a:r>
            <a:r>
              <a:rPr lang="en-US" dirty="0" smtClean="0"/>
              <a:t>, </a:t>
            </a:r>
            <a:r>
              <a:rPr lang="en-US" dirty="0"/>
              <a:t>and Brad </a:t>
            </a:r>
            <a:r>
              <a:rPr lang="en-US" dirty="0" err="1" smtClean="0"/>
              <a:t>Mundle</a:t>
            </a:r>
            <a:r>
              <a:rPr lang="en-US" dirty="0" smtClean="0"/>
              <a:t>, </a:t>
            </a:r>
            <a:r>
              <a:rPr lang="en-US" dirty="0"/>
              <a:t>who all contributed as part of the working group</a:t>
            </a:r>
            <a:r>
              <a:rPr lang="en-US" dirty="0" smtClean="0"/>
              <a:t>.</a:t>
            </a:r>
          </a:p>
          <a:p>
            <a:endParaRPr lang="en-US" dirty="0"/>
          </a:p>
          <a:p>
            <a:r>
              <a:rPr lang="en-US" dirty="0"/>
              <a:t>It is now time to bring forward the Strategic Plan, in draft format, for feedback </a:t>
            </a:r>
            <a:r>
              <a:rPr lang="en-US" dirty="0" smtClean="0"/>
              <a:t>and validation </a:t>
            </a:r>
            <a:r>
              <a:rPr lang="en-US" dirty="0"/>
              <a:t>from the membership. Please review the draft Strategic Plan </a:t>
            </a:r>
            <a:r>
              <a:rPr lang="en-US" dirty="0" smtClean="0"/>
              <a:t>available on </a:t>
            </a:r>
            <a:r>
              <a:rPr lang="en-US" dirty="0"/>
              <a:t>the MMHA website and provide your feedback</a:t>
            </a:r>
            <a:r>
              <a:rPr lang="en-US" dirty="0" smtClean="0"/>
              <a:t>.</a:t>
            </a:r>
          </a:p>
          <a:p>
            <a:endParaRPr lang="en-US" dirty="0"/>
          </a:p>
          <a:p>
            <a:r>
              <a:rPr lang="en-US" dirty="0"/>
              <a:t>Which areas of the Plan would you identify as priority in the next season or </a:t>
            </a:r>
            <a:r>
              <a:rPr lang="en-US" dirty="0" smtClean="0"/>
              <a:t>two?  Is </a:t>
            </a:r>
            <a:r>
              <a:rPr lang="en-US" dirty="0"/>
              <a:t>there anything missing? </a:t>
            </a:r>
            <a:r>
              <a:rPr lang="en-US" dirty="0" smtClean="0"/>
              <a:t> Should </a:t>
            </a:r>
            <a:r>
              <a:rPr lang="en-US" dirty="0"/>
              <a:t>some subject matter be omitted? </a:t>
            </a:r>
            <a:r>
              <a:rPr lang="en-US" dirty="0" smtClean="0"/>
              <a:t> Do </a:t>
            </a:r>
            <a:r>
              <a:rPr lang="en-US" dirty="0"/>
              <a:t>you </a:t>
            </a:r>
            <a:r>
              <a:rPr lang="en-US" dirty="0" smtClean="0"/>
              <a:t>have recommended </a:t>
            </a:r>
            <a:r>
              <a:rPr lang="en-US" dirty="0"/>
              <a:t>actions or next steps </a:t>
            </a:r>
            <a:r>
              <a:rPr lang="en-US" dirty="0" smtClean="0"/>
              <a:t>that the </a:t>
            </a:r>
            <a:r>
              <a:rPr lang="en-US" dirty="0"/>
              <a:t>Board should consider at this time? </a:t>
            </a:r>
            <a:r>
              <a:rPr lang="en-US" dirty="0" smtClean="0"/>
              <a:t> What edits </a:t>
            </a:r>
            <a:r>
              <a:rPr lang="en-US" dirty="0"/>
              <a:t>or improvements to the Strategic Plan would you suggest</a:t>
            </a:r>
            <a:r>
              <a:rPr lang="en-US" dirty="0" smtClean="0"/>
              <a:t>?  </a:t>
            </a:r>
            <a:r>
              <a:rPr lang="en-US" dirty="0"/>
              <a:t>Is there </a:t>
            </a:r>
            <a:r>
              <a:rPr lang="en-US" dirty="0" smtClean="0"/>
              <a:t>anything else</a:t>
            </a:r>
            <a:r>
              <a:rPr lang="en-US" dirty="0"/>
              <a:t>, as part of the process, that you would like to bring forward? </a:t>
            </a:r>
            <a:r>
              <a:rPr lang="en-US" dirty="0" smtClean="0"/>
              <a:t> Your </a:t>
            </a:r>
            <a:r>
              <a:rPr lang="en-US" dirty="0"/>
              <a:t>feedback </a:t>
            </a:r>
            <a:r>
              <a:rPr lang="en-US" dirty="0" smtClean="0"/>
              <a:t>is greatly </a:t>
            </a:r>
            <a:r>
              <a:rPr lang="en-US" dirty="0"/>
              <a:t>appreciated at this time</a:t>
            </a:r>
            <a:r>
              <a:rPr lang="en-US" dirty="0" smtClean="0"/>
              <a:t>.</a:t>
            </a:r>
          </a:p>
          <a:p>
            <a:endParaRPr lang="en-US" dirty="0"/>
          </a:p>
          <a:p>
            <a:r>
              <a:rPr lang="en-US" dirty="0"/>
              <a:t>All the best,</a:t>
            </a:r>
          </a:p>
          <a:p>
            <a:r>
              <a:rPr lang="en-US" dirty="0"/>
              <a:t>Kevin </a:t>
            </a:r>
            <a:r>
              <a:rPr lang="en-US" dirty="0" err="1"/>
              <a:t>Silliker</a:t>
            </a:r>
            <a:endParaRPr lang="en-US" dirty="0"/>
          </a:p>
          <a:p>
            <a:r>
              <a:rPr lang="en-US" dirty="0"/>
              <a:t>Chair, Strategic Planning Working Group</a:t>
            </a:r>
            <a:endParaRPr lang="en-US" dirty="0" smtClean="0"/>
          </a:p>
        </p:txBody>
      </p:sp>
      <p:sp>
        <p:nvSpPr>
          <p:cNvPr id="2" name="Slide Number Placeholder 1"/>
          <p:cNvSpPr>
            <a:spLocks noGrp="1"/>
          </p:cNvSpPr>
          <p:nvPr>
            <p:ph type="sldNum" sz="quarter" idx="12"/>
          </p:nvPr>
        </p:nvSpPr>
        <p:spPr/>
        <p:txBody>
          <a:bodyPr/>
          <a:lstStyle/>
          <a:p>
            <a:fld id="{5239F1D8-D09D-4022-8833-F020A9F54C84}" type="slidenum">
              <a:rPr lang="en-CA" smtClean="0"/>
              <a:pPr/>
              <a:t>69</a:t>
            </a:fld>
            <a:endParaRPr lang="en-CA"/>
          </a:p>
        </p:txBody>
      </p:sp>
    </p:spTree>
    <p:extLst>
      <p:ext uri="{BB962C8B-B14F-4D97-AF65-F5344CB8AC3E}">
        <p14:creationId xmlns:p14="http://schemas.microsoft.com/office/powerpoint/2010/main" val="1750004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97390"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a:solidFill>
                  <a:schemeClr val="bg1">
                    <a:lumMod val="65000"/>
                  </a:schemeClr>
                </a:solidFill>
              </a:rPr>
              <a:t>Reading of Notice of Meeting</a:t>
            </a:r>
          </a:p>
          <a:p>
            <a:pPr lvl="0"/>
            <a:r>
              <a:rPr lang="en-CA" b="1" dirty="0"/>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pPr lvl="0"/>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smtClean="0">
                <a:solidFill>
                  <a:schemeClr val="bg1">
                    <a:lumMod val="65000"/>
                  </a:schemeClr>
                </a:solidFill>
              </a:rPr>
              <a:t>     </a:t>
            </a:r>
            <a:r>
              <a:rPr lang="en-US" dirty="0">
                <a:solidFill>
                  <a:schemeClr val="bg1">
                    <a:lumMod val="65000"/>
                  </a:schemeClr>
                </a:solidFill>
              </a:rPr>
              <a:t>- Notice of </a:t>
            </a:r>
            <a:r>
              <a:rPr lang="en-US" dirty="0" smtClean="0">
                <a:solidFill>
                  <a:schemeClr val="bg1">
                    <a:lumMod val="65000"/>
                  </a:schemeClr>
                </a:solidFill>
              </a:rPr>
              <a:t>Amendments</a:t>
            </a:r>
          </a:p>
          <a:p>
            <a:r>
              <a:rPr lang="en-CA" dirty="0" smtClean="0">
                <a:solidFill>
                  <a:schemeClr val="bg1">
                    <a:lumMod val="65000"/>
                  </a:schemeClr>
                </a:solidFill>
              </a:rPr>
              <a:t>Reports </a:t>
            </a:r>
            <a:r>
              <a:rPr lang="en-CA" dirty="0">
                <a:solidFill>
                  <a:schemeClr val="bg1">
                    <a:lumMod val="65000"/>
                  </a:schemeClr>
                </a:solidFill>
              </a:rPr>
              <a:t>of Officers</a:t>
            </a:r>
          </a:p>
          <a:p>
            <a:pPr lvl="0"/>
            <a:r>
              <a:rPr lang="en-CA" dirty="0">
                <a:solidFill>
                  <a:schemeClr val="bg1">
                    <a:lumMod val="65000"/>
                  </a:schemeClr>
                </a:solidFill>
              </a:rPr>
              <a:t>Reports of Committees</a:t>
            </a:r>
          </a:p>
          <a:p>
            <a:pPr lvl="0"/>
            <a:r>
              <a:rPr lang="en-CA" dirty="0">
                <a:solidFill>
                  <a:schemeClr val="bg1">
                    <a:lumMod val="65000"/>
                  </a:schemeClr>
                </a:solidFill>
              </a:rPr>
              <a:t>Unfinished Business</a:t>
            </a:r>
          </a:p>
          <a:p>
            <a:pPr lvl="0"/>
            <a:r>
              <a:rPr lang="en-CA" dirty="0">
                <a:solidFill>
                  <a:schemeClr val="bg1">
                    <a:lumMod val="65000"/>
                  </a:schemeClr>
                </a:solidFill>
              </a:rPr>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7</a:t>
            </a:fld>
            <a:endParaRPr lang="en-CA"/>
          </a:p>
        </p:txBody>
      </p:sp>
    </p:spTree>
    <p:extLst>
      <p:ext uri="{BB962C8B-B14F-4D97-AF65-F5344CB8AC3E}">
        <p14:creationId xmlns:p14="http://schemas.microsoft.com/office/powerpoint/2010/main" val="12125799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06602"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a:solidFill>
                  <a:schemeClr val="bg1">
                    <a:lumMod val="65000"/>
                  </a:schemeClr>
                </a:solidFill>
              </a:rPr>
              <a:t>     - Notice of </a:t>
            </a:r>
            <a:r>
              <a:rPr lang="en-US" dirty="0" smtClean="0">
                <a:solidFill>
                  <a:schemeClr val="bg1">
                    <a:lumMod val="65000"/>
                  </a:schemeClr>
                </a:solidFill>
              </a:rPr>
              <a:t>Amendments</a:t>
            </a:r>
            <a:endParaRPr lang="en-US" dirty="0">
              <a:solidFill>
                <a:schemeClr val="bg1">
                  <a:lumMod val="65000"/>
                </a:schemeClr>
              </a:solidFill>
            </a:endParaRPr>
          </a:p>
          <a:p>
            <a:r>
              <a:rPr lang="en-CA" dirty="0">
                <a:solidFill>
                  <a:schemeClr val="bg1">
                    <a:lumMod val="65000"/>
                  </a:schemeClr>
                </a:solidFill>
              </a:rPr>
              <a:t>Reports of Officers</a:t>
            </a:r>
          </a:p>
          <a:p>
            <a:pPr lvl="0"/>
            <a:r>
              <a:rPr lang="en-CA" dirty="0">
                <a:solidFill>
                  <a:schemeClr val="bg1">
                    <a:lumMod val="65000"/>
                  </a:schemeClr>
                </a:solidFill>
              </a:rPr>
              <a:t>Reports of Committees</a:t>
            </a:r>
          </a:p>
          <a:p>
            <a:r>
              <a:rPr lang="en-CA" b="1" dirty="0"/>
              <a:t>Unfinished Business</a:t>
            </a:r>
          </a:p>
          <a:p>
            <a:pPr lvl="0"/>
            <a:r>
              <a:rPr lang="en-CA" dirty="0">
                <a:solidFill>
                  <a:schemeClr val="bg1">
                    <a:lumMod val="65000"/>
                  </a:schemeClr>
                </a:solidFill>
              </a:rPr>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70</a:t>
            </a:fld>
            <a:endParaRPr lang="en-CA"/>
          </a:p>
        </p:txBody>
      </p:sp>
    </p:spTree>
    <p:extLst>
      <p:ext uri="{BB962C8B-B14F-4D97-AF65-F5344CB8AC3E}">
        <p14:creationId xmlns:p14="http://schemas.microsoft.com/office/powerpoint/2010/main" val="7376468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07626"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smtClean="0">
                <a:solidFill>
                  <a:schemeClr val="bg1">
                    <a:lumMod val="65000"/>
                  </a:schemeClr>
                </a:solidFill>
              </a:rPr>
              <a:t>Reading </a:t>
            </a:r>
            <a:r>
              <a:rPr lang="en-CA" dirty="0">
                <a:solidFill>
                  <a:schemeClr val="bg1">
                    <a:lumMod val="65000"/>
                  </a:schemeClr>
                </a:solidFill>
              </a:rPr>
              <a:t>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a:solidFill>
                  <a:schemeClr val="bg1">
                    <a:lumMod val="65000"/>
                  </a:schemeClr>
                </a:solidFill>
              </a:rPr>
              <a:t>     - Notice of </a:t>
            </a:r>
            <a:r>
              <a:rPr lang="en-US" dirty="0" smtClean="0">
                <a:solidFill>
                  <a:schemeClr val="bg1">
                    <a:lumMod val="65000"/>
                  </a:schemeClr>
                </a:solidFill>
              </a:rPr>
              <a:t>Amendments</a:t>
            </a:r>
            <a:endParaRPr lang="en-US" dirty="0">
              <a:solidFill>
                <a:schemeClr val="bg1">
                  <a:lumMod val="65000"/>
                </a:schemeClr>
              </a:solidFill>
            </a:endParaRPr>
          </a:p>
          <a:p>
            <a:r>
              <a:rPr lang="en-CA" dirty="0">
                <a:solidFill>
                  <a:schemeClr val="bg1">
                    <a:lumMod val="65000"/>
                  </a:schemeClr>
                </a:solidFill>
              </a:rPr>
              <a:t>Reports of Officers</a:t>
            </a:r>
          </a:p>
          <a:p>
            <a:pPr lvl="0"/>
            <a:r>
              <a:rPr lang="en-CA" dirty="0">
                <a:solidFill>
                  <a:schemeClr val="bg1">
                    <a:lumMod val="65000"/>
                  </a:schemeClr>
                </a:solidFill>
              </a:rPr>
              <a:t>Reports of Committees</a:t>
            </a:r>
          </a:p>
          <a:p>
            <a:r>
              <a:rPr lang="en-CA" dirty="0">
                <a:solidFill>
                  <a:schemeClr val="bg1">
                    <a:lumMod val="65000"/>
                  </a:schemeClr>
                </a:solidFill>
              </a:rPr>
              <a:t>Unfinished Business</a:t>
            </a:r>
          </a:p>
          <a:p>
            <a:pPr lvl="0"/>
            <a:r>
              <a:rPr lang="en-CA" b="1" dirty="0"/>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71</a:t>
            </a:fld>
            <a:endParaRPr lang="en-CA"/>
          </a:p>
        </p:txBody>
      </p:sp>
    </p:spTree>
    <p:extLst>
      <p:ext uri="{BB962C8B-B14F-4D97-AF65-F5344CB8AC3E}">
        <p14:creationId xmlns:p14="http://schemas.microsoft.com/office/powerpoint/2010/main" val="31008973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08650"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a:solidFill>
                  <a:schemeClr val="bg1">
                    <a:lumMod val="65000"/>
                  </a:schemeClr>
                </a:solidFill>
              </a:rPr>
              <a:t>     - Notice of </a:t>
            </a:r>
            <a:r>
              <a:rPr lang="en-US" dirty="0" smtClean="0">
                <a:solidFill>
                  <a:schemeClr val="bg1">
                    <a:lumMod val="65000"/>
                  </a:schemeClr>
                </a:solidFill>
              </a:rPr>
              <a:t>Amendments</a:t>
            </a:r>
            <a:endParaRPr lang="en-US" dirty="0">
              <a:solidFill>
                <a:schemeClr val="bg1">
                  <a:lumMod val="65000"/>
                </a:schemeClr>
              </a:solidFill>
            </a:endParaRPr>
          </a:p>
          <a:p>
            <a:r>
              <a:rPr lang="en-CA" dirty="0">
                <a:solidFill>
                  <a:schemeClr val="bg1">
                    <a:lumMod val="65000"/>
                  </a:schemeClr>
                </a:solidFill>
              </a:rPr>
              <a:t>Reports of Officers</a:t>
            </a:r>
          </a:p>
          <a:p>
            <a:pPr lvl="0"/>
            <a:r>
              <a:rPr lang="en-CA" dirty="0">
                <a:solidFill>
                  <a:schemeClr val="bg1">
                    <a:lumMod val="65000"/>
                  </a:schemeClr>
                </a:solidFill>
              </a:rPr>
              <a:t>Reports of Committees</a:t>
            </a:r>
          </a:p>
          <a:p>
            <a:r>
              <a:rPr lang="en-CA" dirty="0">
                <a:solidFill>
                  <a:schemeClr val="bg1">
                    <a:lumMod val="65000"/>
                  </a:schemeClr>
                </a:solidFill>
              </a:rPr>
              <a:t>Unfinished Business</a:t>
            </a:r>
          </a:p>
          <a:p>
            <a:pPr lvl="0"/>
            <a:r>
              <a:rPr lang="en-CA" dirty="0">
                <a:solidFill>
                  <a:schemeClr val="bg1">
                    <a:lumMod val="65000"/>
                  </a:schemeClr>
                </a:solidFill>
              </a:rPr>
              <a:t>New Business</a:t>
            </a:r>
          </a:p>
          <a:p>
            <a:r>
              <a:rPr lang="en-CA" b="1" dirty="0"/>
              <a:t>Nomination of Executive Members</a:t>
            </a:r>
          </a:p>
          <a:p>
            <a:pPr lvl="0"/>
            <a:r>
              <a:rPr lang="en-CA" b="1" dirty="0"/>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72</a:t>
            </a:fld>
            <a:endParaRPr lang="en-CA"/>
          </a:p>
        </p:txBody>
      </p:sp>
    </p:spTree>
    <p:extLst>
      <p:ext uri="{BB962C8B-B14F-4D97-AF65-F5344CB8AC3E}">
        <p14:creationId xmlns:p14="http://schemas.microsoft.com/office/powerpoint/2010/main" val="3486334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43190" name="Picture" r:id="rId3" imgW="0" imgH="0" progId="StaticMetafile">
                  <p:embed/>
                </p:oleObj>
              </mc:Choice>
              <mc:Fallback>
                <p:oleObj name="Picture" r:id="rId3" imgW="0" imgH="0" progId="StaticMetafile">
                  <p:embed/>
                  <p:pic>
                    <p:nvPicPr>
                      <p:cNvPr id="0"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620688" y="2051720"/>
            <a:ext cx="5688632" cy="646331"/>
          </a:xfrm>
          <a:prstGeom prst="rect">
            <a:avLst/>
          </a:prstGeom>
          <a:noFill/>
        </p:spPr>
        <p:txBody>
          <a:bodyPr wrap="square" rtlCol="0">
            <a:spAutoFit/>
          </a:bodyPr>
          <a:lstStyle/>
          <a:p>
            <a:r>
              <a:rPr lang="en-CA" dirty="0"/>
              <a:t> </a:t>
            </a:r>
          </a:p>
          <a:p>
            <a:pPr lvl="0"/>
            <a:r>
              <a:rPr lang="en-CA" dirty="0"/>
              <a:t> </a:t>
            </a:r>
          </a:p>
        </p:txBody>
      </p:sp>
      <p:sp>
        <p:nvSpPr>
          <p:cNvPr id="4" name="Rectangle 3"/>
          <p:cNvSpPr/>
          <p:nvPr/>
        </p:nvSpPr>
        <p:spPr>
          <a:xfrm>
            <a:off x="620688" y="1979712"/>
            <a:ext cx="5904656" cy="3970318"/>
          </a:xfrm>
          <a:prstGeom prst="rect">
            <a:avLst/>
          </a:prstGeom>
        </p:spPr>
        <p:txBody>
          <a:bodyPr wrap="square">
            <a:spAutoFit/>
          </a:bodyPr>
          <a:lstStyle/>
          <a:p>
            <a:pPr lvl="0"/>
            <a:r>
              <a:rPr lang="en-CA" b="1" dirty="0" smtClean="0"/>
              <a:t>Nomination </a:t>
            </a:r>
            <a:r>
              <a:rPr lang="en-CA" b="1" dirty="0"/>
              <a:t>of Executive Members</a:t>
            </a:r>
            <a:endParaRPr lang="en-CA" dirty="0"/>
          </a:p>
          <a:p>
            <a:pPr lvl="1">
              <a:buFont typeface="Arial" pitchFamily="34" charset="0"/>
              <a:buChar char="•"/>
            </a:pPr>
            <a:r>
              <a:rPr lang="en-CA" dirty="0"/>
              <a:t> President</a:t>
            </a:r>
          </a:p>
          <a:p>
            <a:pPr lvl="1">
              <a:buFont typeface="Arial" pitchFamily="34" charset="0"/>
              <a:buChar char="•"/>
            </a:pPr>
            <a:r>
              <a:rPr lang="en-CA" dirty="0"/>
              <a:t> Vice-President Recreational</a:t>
            </a:r>
          </a:p>
          <a:p>
            <a:pPr lvl="1">
              <a:buFont typeface="Arial" pitchFamily="34" charset="0"/>
              <a:buChar char="•"/>
            </a:pPr>
            <a:r>
              <a:rPr lang="en-CA" dirty="0"/>
              <a:t> Vice-President Competitive</a:t>
            </a:r>
          </a:p>
          <a:p>
            <a:pPr lvl="1">
              <a:buFont typeface="Arial" pitchFamily="34" charset="0"/>
              <a:buChar char="•"/>
            </a:pPr>
            <a:r>
              <a:rPr lang="en-CA" dirty="0"/>
              <a:t> Secretary</a:t>
            </a:r>
          </a:p>
          <a:p>
            <a:pPr lvl="1">
              <a:buFont typeface="Arial" pitchFamily="34" charset="0"/>
              <a:buChar char="•"/>
            </a:pPr>
            <a:r>
              <a:rPr lang="en-CA" dirty="0"/>
              <a:t> Treasurer</a:t>
            </a:r>
          </a:p>
          <a:p>
            <a:pPr lvl="0"/>
            <a:endParaRPr lang="en-CA" b="1" dirty="0"/>
          </a:p>
          <a:p>
            <a:pPr lvl="0"/>
            <a:r>
              <a:rPr lang="en-CA" b="1" dirty="0"/>
              <a:t>Election of Executive Members</a:t>
            </a:r>
            <a:endParaRPr lang="en-CA" dirty="0"/>
          </a:p>
          <a:p>
            <a:pPr lvl="1">
              <a:buFont typeface="Arial" pitchFamily="34" charset="0"/>
              <a:buChar char="•"/>
            </a:pPr>
            <a:r>
              <a:rPr lang="en-CA" dirty="0"/>
              <a:t> </a:t>
            </a:r>
            <a:r>
              <a:rPr lang="en-CA" dirty="0" smtClean="0"/>
              <a:t>President</a:t>
            </a:r>
            <a:endParaRPr lang="en-CA" dirty="0"/>
          </a:p>
          <a:p>
            <a:pPr lvl="1">
              <a:buFont typeface="Arial" pitchFamily="34" charset="0"/>
              <a:buChar char="•"/>
            </a:pPr>
            <a:r>
              <a:rPr lang="en-CA" dirty="0"/>
              <a:t> Vice-President Recreational</a:t>
            </a:r>
          </a:p>
          <a:p>
            <a:pPr lvl="1">
              <a:buFont typeface="Arial" pitchFamily="34" charset="0"/>
              <a:buChar char="•"/>
            </a:pPr>
            <a:r>
              <a:rPr lang="en-CA" dirty="0"/>
              <a:t> Vice-President Competitive</a:t>
            </a:r>
          </a:p>
          <a:p>
            <a:pPr lvl="1">
              <a:buFont typeface="Arial" pitchFamily="34" charset="0"/>
              <a:buChar char="•"/>
            </a:pPr>
            <a:r>
              <a:rPr lang="en-CA" dirty="0"/>
              <a:t> Secretary</a:t>
            </a:r>
          </a:p>
          <a:p>
            <a:pPr lvl="1">
              <a:buFont typeface="Arial" pitchFamily="34" charset="0"/>
              <a:buChar char="•"/>
            </a:pPr>
            <a:r>
              <a:rPr lang="en-CA" dirty="0"/>
              <a:t> Treasurer</a:t>
            </a:r>
          </a:p>
          <a:p>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73</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 calcmode="lin" valueType="num">
                                      <p:cBhvr additive="base">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additive="base">
                                        <p:cTn id="5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09674"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a:solidFill>
                  <a:schemeClr val="bg1">
                    <a:lumMod val="65000"/>
                  </a:schemeClr>
                </a:solidFill>
              </a:rPr>
              <a:t>     - Notice of </a:t>
            </a:r>
            <a:r>
              <a:rPr lang="en-US" dirty="0" smtClean="0">
                <a:solidFill>
                  <a:schemeClr val="bg1">
                    <a:lumMod val="65000"/>
                  </a:schemeClr>
                </a:solidFill>
              </a:rPr>
              <a:t>Amendments</a:t>
            </a:r>
            <a:endParaRPr lang="en-US" dirty="0">
              <a:solidFill>
                <a:schemeClr val="bg1">
                  <a:lumMod val="65000"/>
                </a:schemeClr>
              </a:solidFill>
            </a:endParaRPr>
          </a:p>
          <a:p>
            <a:r>
              <a:rPr lang="en-CA" dirty="0">
                <a:solidFill>
                  <a:schemeClr val="bg1">
                    <a:lumMod val="65000"/>
                  </a:schemeClr>
                </a:solidFill>
              </a:rPr>
              <a:t>Reports of Officers</a:t>
            </a:r>
          </a:p>
          <a:p>
            <a:pPr lvl="0"/>
            <a:r>
              <a:rPr lang="en-CA" dirty="0">
                <a:solidFill>
                  <a:schemeClr val="bg1">
                    <a:lumMod val="65000"/>
                  </a:schemeClr>
                </a:solidFill>
              </a:rPr>
              <a:t>Reports of Committees</a:t>
            </a:r>
          </a:p>
          <a:p>
            <a:r>
              <a:rPr lang="en-CA" dirty="0">
                <a:solidFill>
                  <a:schemeClr val="bg1">
                    <a:lumMod val="65000"/>
                  </a:schemeClr>
                </a:solidFill>
              </a:rPr>
              <a:t>Unfinished Business</a:t>
            </a:r>
          </a:p>
          <a:p>
            <a:pPr lvl="0"/>
            <a:r>
              <a:rPr lang="en-CA" dirty="0">
                <a:solidFill>
                  <a:schemeClr val="bg1">
                    <a:lumMod val="65000"/>
                  </a:schemeClr>
                </a:solidFill>
              </a:rPr>
              <a:t>New Business</a:t>
            </a:r>
          </a:p>
          <a:p>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b="1" dirty="0"/>
              <a:t>Nomination of Directors</a:t>
            </a:r>
          </a:p>
          <a:p>
            <a:pPr lvl="0"/>
            <a:r>
              <a:rPr lang="en-CA" b="1" dirty="0"/>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74</a:t>
            </a:fld>
            <a:endParaRPr lang="en-CA"/>
          </a:p>
        </p:txBody>
      </p:sp>
    </p:spTree>
    <p:extLst>
      <p:ext uri="{BB962C8B-B14F-4D97-AF65-F5344CB8AC3E}">
        <p14:creationId xmlns:p14="http://schemas.microsoft.com/office/powerpoint/2010/main" val="20346338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rectole0000000000"/>
          <p:cNvGraphicFramePr>
            <a:graphicFrameLocks noChangeAspect="1"/>
          </p:cNvGraphicFramePr>
          <p:nvPr/>
        </p:nvGraphicFramePr>
        <p:xfrm>
          <a:off x="620713" y="0"/>
          <a:ext cx="5705475" cy="1838325"/>
        </p:xfrm>
        <a:graphic>
          <a:graphicData uri="http://schemas.openxmlformats.org/presentationml/2006/ole">
            <mc:AlternateContent xmlns:mc="http://schemas.openxmlformats.org/markup-compatibility/2006">
              <mc:Choice xmlns:v="urn:schemas-microsoft-com:vml" Requires="v">
                <p:oleObj spid="_x0000_s41140" name="Picture" r:id="rId3" imgW="0" imgH="0" progId="StaticMetafile">
                  <p:embed/>
                </p:oleObj>
              </mc:Choice>
              <mc:Fallback>
                <p:oleObj name="Picture" r:id="rId3" imgW="0" imgH="0" progId="StaticMetafile">
                  <p:embed/>
                  <p:pic>
                    <p:nvPicPr>
                      <p:cNvPr id="0"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764704" y="2123728"/>
            <a:ext cx="5561484" cy="6463308"/>
          </a:xfrm>
          <a:prstGeom prst="rect">
            <a:avLst/>
          </a:prstGeom>
        </p:spPr>
        <p:txBody>
          <a:bodyPr wrap="square">
            <a:spAutoFit/>
          </a:bodyPr>
          <a:lstStyle/>
          <a:p>
            <a:pPr lvl="0"/>
            <a:r>
              <a:rPr lang="en-CA" b="1" dirty="0"/>
              <a:t>Nomination of Directors</a:t>
            </a:r>
          </a:p>
          <a:p>
            <a:pPr lvl="1">
              <a:buFont typeface="Arial" pitchFamily="34" charset="0"/>
              <a:buChar char="•"/>
            </a:pPr>
            <a:r>
              <a:rPr lang="en-CA" dirty="0"/>
              <a:t> Director </a:t>
            </a:r>
            <a:r>
              <a:rPr lang="en-CA" dirty="0" smtClean="0"/>
              <a:t>– Daniel Blanchet (1 </a:t>
            </a:r>
            <a:r>
              <a:rPr lang="en-CA" dirty="0"/>
              <a:t>year remaining)</a:t>
            </a:r>
          </a:p>
          <a:p>
            <a:pPr lvl="1">
              <a:buFont typeface="Arial" pitchFamily="34" charset="0"/>
              <a:buChar char="•"/>
            </a:pPr>
            <a:r>
              <a:rPr lang="en-CA" dirty="0"/>
              <a:t> Director </a:t>
            </a:r>
            <a:r>
              <a:rPr lang="en-CA" dirty="0" smtClean="0"/>
              <a:t>– Justin Blackmore </a:t>
            </a:r>
            <a:r>
              <a:rPr lang="en-CA" dirty="0"/>
              <a:t>(1 year remaining)</a:t>
            </a:r>
          </a:p>
          <a:p>
            <a:pPr lvl="1">
              <a:buFont typeface="Arial" pitchFamily="34" charset="0"/>
              <a:buChar char="•"/>
            </a:pPr>
            <a:r>
              <a:rPr lang="en-CA" dirty="0"/>
              <a:t> Director </a:t>
            </a:r>
            <a:r>
              <a:rPr lang="en-CA" dirty="0" smtClean="0"/>
              <a:t>– </a:t>
            </a:r>
            <a:r>
              <a:rPr lang="en-CA" dirty="0"/>
              <a:t>Kevin </a:t>
            </a:r>
            <a:r>
              <a:rPr lang="en-CA" dirty="0" err="1"/>
              <a:t>Silliker</a:t>
            </a:r>
            <a:r>
              <a:rPr lang="en-CA" dirty="0"/>
              <a:t> (1 year remaining)</a:t>
            </a:r>
          </a:p>
          <a:p>
            <a:pPr lvl="1">
              <a:buFont typeface="Arial" pitchFamily="34" charset="0"/>
              <a:buChar char="•"/>
            </a:pPr>
            <a:r>
              <a:rPr lang="en-CA" dirty="0" smtClean="0"/>
              <a:t> </a:t>
            </a:r>
            <a:r>
              <a:rPr lang="en-CA" dirty="0"/>
              <a:t>Director </a:t>
            </a:r>
            <a:r>
              <a:rPr lang="en-CA" dirty="0" smtClean="0"/>
              <a:t>– Mark </a:t>
            </a:r>
            <a:r>
              <a:rPr lang="en-CA" dirty="0" err="1" smtClean="0"/>
              <a:t>Boutilier</a:t>
            </a:r>
            <a:r>
              <a:rPr lang="en-CA" dirty="0" smtClean="0"/>
              <a:t> Stepping Down</a:t>
            </a:r>
          </a:p>
          <a:p>
            <a:pPr lvl="1"/>
            <a:r>
              <a:rPr lang="en-CA" dirty="0"/>
              <a:t> </a:t>
            </a:r>
            <a:r>
              <a:rPr lang="en-CA" dirty="0" smtClean="0"/>
              <a:t>                    Open 1 year term</a:t>
            </a:r>
            <a:endParaRPr lang="en-CA" dirty="0"/>
          </a:p>
          <a:p>
            <a:pPr lvl="1">
              <a:buFont typeface="Arial" pitchFamily="34" charset="0"/>
              <a:buChar char="•"/>
            </a:pPr>
            <a:r>
              <a:rPr lang="en-CA" dirty="0"/>
              <a:t> Director - Open 2 </a:t>
            </a:r>
            <a:r>
              <a:rPr lang="en-CA" dirty="0" smtClean="0"/>
              <a:t>year </a:t>
            </a:r>
            <a:r>
              <a:rPr lang="en-CA" dirty="0"/>
              <a:t>term</a:t>
            </a:r>
          </a:p>
          <a:p>
            <a:pPr lvl="1">
              <a:buFont typeface="Arial" pitchFamily="34" charset="0"/>
              <a:buChar char="•"/>
            </a:pPr>
            <a:r>
              <a:rPr lang="en-CA" dirty="0"/>
              <a:t> Director - Open 2 </a:t>
            </a:r>
            <a:r>
              <a:rPr lang="en-CA" dirty="0" smtClean="0"/>
              <a:t>year </a:t>
            </a:r>
            <a:r>
              <a:rPr lang="en-CA" dirty="0"/>
              <a:t>term</a:t>
            </a:r>
          </a:p>
          <a:p>
            <a:pPr lvl="1">
              <a:buFont typeface="Arial" pitchFamily="34" charset="0"/>
              <a:buChar char="•"/>
            </a:pPr>
            <a:r>
              <a:rPr lang="en-CA" dirty="0"/>
              <a:t> Director - Open 2 </a:t>
            </a:r>
            <a:r>
              <a:rPr lang="en-CA" dirty="0" smtClean="0"/>
              <a:t>year </a:t>
            </a:r>
            <a:r>
              <a:rPr lang="en-CA" dirty="0"/>
              <a:t>term</a:t>
            </a:r>
          </a:p>
          <a:p>
            <a:pPr lvl="1">
              <a:buFont typeface="Arial" pitchFamily="34" charset="0"/>
              <a:buChar char="•"/>
            </a:pPr>
            <a:r>
              <a:rPr lang="en-CA" dirty="0"/>
              <a:t> Director - Open </a:t>
            </a:r>
            <a:r>
              <a:rPr lang="en-CA" dirty="0" smtClean="0"/>
              <a:t>2 year </a:t>
            </a:r>
            <a:r>
              <a:rPr lang="en-CA" dirty="0"/>
              <a:t>term</a:t>
            </a:r>
          </a:p>
          <a:p>
            <a:pPr lvl="1">
              <a:buFont typeface="Arial" pitchFamily="34" charset="0"/>
              <a:buChar char="•"/>
            </a:pPr>
            <a:r>
              <a:rPr lang="en-CA" dirty="0"/>
              <a:t> Director - Open </a:t>
            </a:r>
            <a:r>
              <a:rPr lang="en-CA" dirty="0" smtClean="0"/>
              <a:t>2 year </a:t>
            </a:r>
            <a:r>
              <a:rPr lang="en-CA" dirty="0"/>
              <a:t>term</a:t>
            </a:r>
          </a:p>
          <a:p>
            <a:pPr lvl="0"/>
            <a:endParaRPr lang="en-CA" b="1" dirty="0" smtClean="0"/>
          </a:p>
          <a:p>
            <a:pPr lvl="0"/>
            <a:r>
              <a:rPr lang="en-CA" b="1" dirty="0" smtClean="0"/>
              <a:t>Election </a:t>
            </a:r>
            <a:r>
              <a:rPr lang="en-CA" b="1" dirty="0"/>
              <a:t>of </a:t>
            </a:r>
            <a:r>
              <a:rPr lang="en-CA" b="1" dirty="0" smtClean="0"/>
              <a:t>Directors</a:t>
            </a:r>
          </a:p>
          <a:p>
            <a:pPr lvl="0"/>
            <a:r>
              <a:rPr lang="en-US" b="1" dirty="0" smtClean="0"/>
              <a:t>Nominees</a:t>
            </a:r>
          </a:p>
          <a:p>
            <a:pPr lvl="0"/>
            <a:r>
              <a:rPr lang="en-US" b="1" dirty="0" smtClean="0"/>
              <a:t>Mike Cripps</a:t>
            </a:r>
          </a:p>
          <a:p>
            <a:pPr lvl="0"/>
            <a:r>
              <a:rPr lang="en-US" b="1" dirty="0" smtClean="0"/>
              <a:t>Brian Fisher </a:t>
            </a:r>
          </a:p>
          <a:p>
            <a:pPr lvl="0"/>
            <a:r>
              <a:rPr lang="en-US" b="1" dirty="0" smtClean="0"/>
              <a:t>Jeff Martin</a:t>
            </a:r>
          </a:p>
          <a:p>
            <a:pPr lvl="0"/>
            <a:r>
              <a:rPr lang="en-US" b="1" dirty="0" smtClean="0"/>
              <a:t>Josh Martin</a:t>
            </a:r>
          </a:p>
          <a:p>
            <a:pPr lvl="0"/>
            <a:r>
              <a:rPr lang="en-US" b="1" dirty="0" smtClean="0"/>
              <a:t>John Milson</a:t>
            </a:r>
          </a:p>
          <a:p>
            <a:pPr lvl="0"/>
            <a:r>
              <a:rPr lang="en-US" b="1" dirty="0" smtClean="0"/>
              <a:t>Brad </a:t>
            </a:r>
            <a:r>
              <a:rPr lang="en-US" b="1" dirty="0" err="1" smtClean="0"/>
              <a:t>Mundle</a:t>
            </a:r>
            <a:endParaRPr lang="en-US" b="1" dirty="0" smtClean="0"/>
          </a:p>
          <a:p>
            <a:pPr lvl="0"/>
            <a:r>
              <a:rPr lang="en-US" b="1" dirty="0" smtClean="0"/>
              <a:t>Myles </a:t>
            </a:r>
            <a:r>
              <a:rPr lang="en-US" b="1" dirty="0" err="1" smtClean="0"/>
              <a:t>Phinney</a:t>
            </a:r>
            <a:endParaRPr lang="en-US" b="1" dirty="0" smtClean="0"/>
          </a:p>
          <a:p>
            <a:pPr lvl="0"/>
            <a:r>
              <a:rPr lang="en-US" b="1" dirty="0" smtClean="0"/>
              <a:t>Scott Mahar</a:t>
            </a:r>
          </a:p>
          <a:p>
            <a:pPr lvl="0"/>
            <a:r>
              <a:rPr lang="en-US" b="1" dirty="0" smtClean="0"/>
              <a:t>John Morrison</a:t>
            </a:r>
            <a:endParaRPr lang="en-CA"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75</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anim calcmode="lin" valueType="num">
                                      <p:cBhvr additive="base">
                                        <p:cTn id="7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8" end="18"/>
                                            </p:txEl>
                                          </p:spTgt>
                                        </p:tgtEl>
                                        <p:attrNameLst>
                                          <p:attrName>style.visibility</p:attrName>
                                        </p:attrNameLst>
                                      </p:cBhvr>
                                      <p:to>
                                        <p:strVal val="visible"/>
                                      </p:to>
                                    </p:set>
                                    <p:anim calcmode="lin" valueType="num">
                                      <p:cBhvr additive="base">
                                        <p:cTn id="8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9" end="19"/>
                                            </p:txEl>
                                          </p:spTgt>
                                        </p:tgtEl>
                                        <p:attrNameLst>
                                          <p:attrName>style.visibility</p:attrName>
                                        </p:attrNameLst>
                                      </p:cBhvr>
                                      <p:to>
                                        <p:strVal val="visible"/>
                                      </p:to>
                                    </p:set>
                                    <p:anim calcmode="lin" valueType="num">
                                      <p:cBhvr additive="base">
                                        <p:cTn id="9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20" end="20"/>
                                            </p:txEl>
                                          </p:spTgt>
                                        </p:tgtEl>
                                        <p:attrNameLst>
                                          <p:attrName>style.visibility</p:attrName>
                                        </p:attrNameLst>
                                      </p:cBhvr>
                                      <p:to>
                                        <p:strVal val="visible"/>
                                      </p:to>
                                    </p:set>
                                    <p:anim calcmode="lin" valueType="num">
                                      <p:cBhvr additive="base">
                                        <p:cTn id="9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21" end="21"/>
                                            </p:txEl>
                                          </p:spTgt>
                                        </p:tgtEl>
                                        <p:attrNameLst>
                                          <p:attrName>style.visibility</p:attrName>
                                        </p:attrNameLst>
                                      </p:cBhvr>
                                      <p:to>
                                        <p:strVal val="visible"/>
                                      </p:to>
                                    </p:set>
                                    <p:anim calcmode="lin" valueType="num">
                                      <p:cBhvr additive="base">
                                        <p:cTn id="10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22" end="22"/>
                                            </p:txEl>
                                          </p:spTgt>
                                        </p:tgtEl>
                                        <p:attrNameLst>
                                          <p:attrName>style.visibility</p:attrName>
                                        </p:attrNameLst>
                                      </p:cBhvr>
                                      <p:to>
                                        <p:strVal val="visible"/>
                                      </p:to>
                                    </p:set>
                                    <p:anim calcmode="lin" valueType="num">
                                      <p:cBhvr additive="base">
                                        <p:cTn id="109"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10698"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a:solidFill>
                  <a:schemeClr val="bg1">
                    <a:lumMod val="65000"/>
                  </a:schemeClr>
                </a:solidFill>
              </a:rPr>
              <a:t>     - Notice of </a:t>
            </a:r>
            <a:r>
              <a:rPr lang="en-US" dirty="0" smtClean="0">
                <a:solidFill>
                  <a:schemeClr val="bg1">
                    <a:lumMod val="65000"/>
                  </a:schemeClr>
                </a:solidFill>
              </a:rPr>
              <a:t>Amendments</a:t>
            </a:r>
            <a:endParaRPr lang="en-US" dirty="0">
              <a:solidFill>
                <a:schemeClr val="bg1">
                  <a:lumMod val="65000"/>
                </a:schemeClr>
              </a:solidFill>
            </a:endParaRPr>
          </a:p>
          <a:p>
            <a:r>
              <a:rPr lang="en-CA" dirty="0">
                <a:solidFill>
                  <a:schemeClr val="bg1">
                    <a:lumMod val="65000"/>
                  </a:schemeClr>
                </a:solidFill>
              </a:rPr>
              <a:t>Reports of Officers</a:t>
            </a:r>
          </a:p>
          <a:p>
            <a:pPr lvl="0"/>
            <a:r>
              <a:rPr lang="en-CA" dirty="0">
                <a:solidFill>
                  <a:schemeClr val="bg1">
                    <a:lumMod val="65000"/>
                  </a:schemeClr>
                </a:solidFill>
              </a:rPr>
              <a:t>Reports of Committees</a:t>
            </a:r>
          </a:p>
          <a:p>
            <a:r>
              <a:rPr lang="en-CA" dirty="0">
                <a:solidFill>
                  <a:schemeClr val="bg1">
                    <a:lumMod val="65000"/>
                  </a:schemeClr>
                </a:solidFill>
              </a:rPr>
              <a:t>Unfinished Business</a:t>
            </a:r>
          </a:p>
          <a:p>
            <a:pPr lvl="0"/>
            <a:r>
              <a:rPr lang="en-CA" dirty="0">
                <a:solidFill>
                  <a:schemeClr val="bg1">
                    <a:lumMod val="65000"/>
                  </a:schemeClr>
                </a:solidFill>
              </a:rPr>
              <a:t>New Business</a:t>
            </a:r>
          </a:p>
          <a:p>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r>
              <a:rPr lang="en-CA" b="1" dirty="0"/>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76</a:t>
            </a:fld>
            <a:endParaRPr lang="en-CA"/>
          </a:p>
        </p:txBody>
      </p:sp>
    </p:spTree>
    <p:extLst>
      <p:ext uri="{BB962C8B-B14F-4D97-AF65-F5344CB8AC3E}">
        <p14:creationId xmlns:p14="http://schemas.microsoft.com/office/powerpoint/2010/main" val="35827235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11723"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endParaRPr lang="en-CA" dirty="0" smtClean="0">
              <a:solidFill>
                <a:schemeClr val="bg1">
                  <a:lumMod val="65000"/>
                </a:schemeClr>
              </a:solidFill>
            </a:endParaRPr>
          </a:p>
          <a:p>
            <a:r>
              <a:rPr lang="en-CA" dirty="0" smtClean="0">
                <a:solidFill>
                  <a:schemeClr val="bg1">
                    <a:lumMod val="65000"/>
                  </a:schemeClr>
                </a:solidFill>
              </a:rPr>
              <a:t>Reading of Notice of Meeting</a:t>
            </a:r>
          </a:p>
          <a:p>
            <a:pPr lvl="0"/>
            <a:r>
              <a:rPr lang="en-CA" dirty="0" smtClean="0">
                <a:solidFill>
                  <a:schemeClr val="bg1">
                    <a:lumMod val="65000"/>
                  </a:schemeClr>
                </a:solidFill>
              </a:rPr>
              <a:t>Approval </a:t>
            </a:r>
            <a:r>
              <a:rPr lang="en-CA" dirty="0">
                <a:solidFill>
                  <a:schemeClr val="bg1">
                    <a:lumMod val="65000"/>
                  </a:schemeClr>
                </a:solidFill>
              </a:rPr>
              <a:t>of the Meeting Agenda</a:t>
            </a:r>
          </a:p>
          <a:p>
            <a:r>
              <a:rPr lang="en-CA" dirty="0">
                <a:solidFill>
                  <a:schemeClr val="bg1">
                    <a:lumMod val="65000"/>
                  </a:schemeClr>
                </a:solidFill>
              </a:rPr>
              <a:t>Approval of Meeting Minutes from August 4</a:t>
            </a:r>
            <a:r>
              <a:rPr lang="en-CA" baseline="30000" dirty="0">
                <a:solidFill>
                  <a:schemeClr val="bg1">
                    <a:lumMod val="65000"/>
                  </a:schemeClr>
                </a:solidFill>
              </a:rPr>
              <a:t>th</a:t>
            </a:r>
            <a:r>
              <a:rPr lang="en-CA" dirty="0">
                <a:solidFill>
                  <a:schemeClr val="bg1">
                    <a:lumMod val="6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a:solidFill>
                  <a:schemeClr val="bg1">
                    <a:lumMod val="65000"/>
                  </a:schemeClr>
                </a:solidFill>
              </a:rPr>
              <a:t>     - Notice of </a:t>
            </a:r>
            <a:r>
              <a:rPr lang="en-US" dirty="0" smtClean="0">
                <a:solidFill>
                  <a:schemeClr val="bg1">
                    <a:lumMod val="65000"/>
                  </a:schemeClr>
                </a:solidFill>
              </a:rPr>
              <a:t>Amendments</a:t>
            </a:r>
            <a:endParaRPr lang="en-US" dirty="0">
              <a:solidFill>
                <a:schemeClr val="bg1">
                  <a:lumMod val="65000"/>
                </a:schemeClr>
              </a:solidFill>
            </a:endParaRPr>
          </a:p>
          <a:p>
            <a:r>
              <a:rPr lang="en-CA" dirty="0">
                <a:solidFill>
                  <a:schemeClr val="bg1">
                    <a:lumMod val="65000"/>
                  </a:schemeClr>
                </a:solidFill>
              </a:rPr>
              <a:t>Reports of Officers</a:t>
            </a:r>
          </a:p>
          <a:p>
            <a:pPr lvl="0"/>
            <a:r>
              <a:rPr lang="en-CA" dirty="0">
                <a:solidFill>
                  <a:schemeClr val="bg1">
                    <a:lumMod val="65000"/>
                  </a:schemeClr>
                </a:solidFill>
              </a:rPr>
              <a:t>Reports of Committees</a:t>
            </a:r>
          </a:p>
          <a:p>
            <a:r>
              <a:rPr lang="en-CA" dirty="0">
                <a:solidFill>
                  <a:schemeClr val="bg1">
                    <a:lumMod val="65000"/>
                  </a:schemeClr>
                </a:solidFill>
              </a:rPr>
              <a:t>Unfinished Business</a:t>
            </a:r>
          </a:p>
          <a:p>
            <a:pPr lvl="0"/>
            <a:r>
              <a:rPr lang="en-CA" dirty="0">
                <a:solidFill>
                  <a:schemeClr val="bg1">
                    <a:lumMod val="65000"/>
                  </a:schemeClr>
                </a:solidFill>
              </a:rPr>
              <a:t>New Business</a:t>
            </a:r>
          </a:p>
          <a:p>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r>
              <a:rPr lang="en-CA" dirty="0">
                <a:solidFill>
                  <a:schemeClr val="bg1">
                    <a:lumMod val="65000"/>
                  </a:schemeClr>
                </a:solidFill>
              </a:rPr>
              <a:t>Election of Auditors</a:t>
            </a:r>
          </a:p>
          <a:p>
            <a:pPr lvl="0"/>
            <a:r>
              <a:rPr lang="en-CA" b="1" dirty="0"/>
              <a:t>Adjournment</a:t>
            </a:r>
          </a:p>
        </p:txBody>
      </p:sp>
      <p:sp>
        <p:nvSpPr>
          <p:cNvPr id="2" name="Slide Number Placeholder 1"/>
          <p:cNvSpPr>
            <a:spLocks noGrp="1"/>
          </p:cNvSpPr>
          <p:nvPr>
            <p:ph type="sldNum" sz="quarter" idx="12"/>
          </p:nvPr>
        </p:nvSpPr>
        <p:spPr/>
        <p:txBody>
          <a:bodyPr/>
          <a:lstStyle/>
          <a:p>
            <a:fld id="{5239F1D8-D09D-4022-8833-F020A9F54C84}" type="slidenum">
              <a:rPr lang="en-CA" smtClean="0"/>
              <a:pPr/>
              <a:t>77</a:t>
            </a:fld>
            <a:endParaRPr lang="en-CA"/>
          </a:p>
        </p:txBody>
      </p:sp>
    </p:spTree>
    <p:extLst>
      <p:ext uri="{BB962C8B-B14F-4D97-AF65-F5344CB8AC3E}">
        <p14:creationId xmlns:p14="http://schemas.microsoft.com/office/powerpoint/2010/main" val="16201348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58757" name="Picture" r:id="rId3" imgW="0" imgH="0" progId="StaticMetafile">
                  <p:embed/>
                </p:oleObj>
              </mc:Choice>
              <mc:Fallback>
                <p:oleObj name="Picture" r:id="rId3" imgW="0" imgH="0" progId="StaticMetafile">
                  <p:embed/>
                  <p:pic>
                    <p:nvPicPr>
                      <p:cNvPr id="15361" name="rectole00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872716" y="1984516"/>
            <a:ext cx="5112568" cy="461665"/>
          </a:xfrm>
          <a:prstGeom prst="rect">
            <a:avLst/>
          </a:prstGeom>
          <a:noFill/>
        </p:spPr>
        <p:txBody>
          <a:bodyPr wrap="square" rtlCol="0">
            <a:spAutoFit/>
          </a:bodyPr>
          <a:lstStyle/>
          <a:p>
            <a:pPr algn="ctr"/>
            <a:r>
              <a:rPr lang="en-CA" sz="2400" b="1" dirty="0" smtClean="0"/>
              <a:t>THANK YOU!!!</a:t>
            </a:r>
            <a:endParaRPr lang="en-CA" sz="2400" b="1" dirty="0"/>
          </a:p>
        </p:txBody>
      </p:sp>
      <p:sp>
        <p:nvSpPr>
          <p:cNvPr id="2" name="Slide Number Placeholder 1"/>
          <p:cNvSpPr>
            <a:spLocks noGrp="1"/>
          </p:cNvSpPr>
          <p:nvPr>
            <p:ph type="sldNum" sz="quarter" idx="12"/>
          </p:nvPr>
        </p:nvSpPr>
        <p:spPr/>
        <p:txBody>
          <a:bodyPr/>
          <a:lstStyle/>
          <a:p>
            <a:fld id="{5239F1D8-D09D-4022-8833-F020A9F54C84}" type="slidenum">
              <a:rPr lang="en-CA" smtClean="0"/>
              <a:pPr/>
              <a:t>78</a:t>
            </a:fld>
            <a:endParaRPr lang="en-CA"/>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591" y="2600780"/>
            <a:ext cx="6414818" cy="6515786"/>
          </a:xfrm>
          <a:prstGeom prst="rect">
            <a:avLst/>
          </a:prstGeom>
        </p:spPr>
      </p:pic>
    </p:spTree>
    <p:extLst>
      <p:ext uri="{BB962C8B-B14F-4D97-AF65-F5344CB8AC3E}">
        <p14:creationId xmlns:p14="http://schemas.microsoft.com/office/powerpoint/2010/main" val="227748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26051"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t>Call to Order </a:t>
            </a:r>
            <a:endParaRPr lang="en-CA" dirty="0" smtClean="0"/>
          </a:p>
          <a:p>
            <a:r>
              <a:rPr lang="en-CA" dirty="0" smtClean="0"/>
              <a:t>Reading </a:t>
            </a:r>
            <a:r>
              <a:rPr lang="en-CA" dirty="0"/>
              <a:t>of Notice of Meeting</a:t>
            </a:r>
          </a:p>
          <a:p>
            <a:r>
              <a:rPr lang="en-CA" dirty="0"/>
              <a:t>Approval of the Meeting Agenda</a:t>
            </a:r>
          </a:p>
          <a:p>
            <a:r>
              <a:rPr lang="en-CA" dirty="0"/>
              <a:t>Approval of Meeting Minutes from August 4</a:t>
            </a:r>
            <a:r>
              <a:rPr lang="en-CA" baseline="30000" dirty="0"/>
              <a:t>th</a:t>
            </a:r>
            <a:r>
              <a:rPr lang="en-CA" dirty="0"/>
              <a:t>, 2020</a:t>
            </a:r>
          </a:p>
          <a:p>
            <a:r>
              <a:rPr lang="en-CA" dirty="0"/>
              <a:t>Business Arising from Minutes of August 4</a:t>
            </a:r>
            <a:r>
              <a:rPr lang="en-CA" baseline="30000" dirty="0"/>
              <a:t>th</a:t>
            </a:r>
            <a:r>
              <a:rPr lang="en-CA" dirty="0"/>
              <a:t> , 2020</a:t>
            </a:r>
          </a:p>
          <a:p>
            <a:r>
              <a:rPr lang="en-CA" dirty="0" smtClean="0"/>
              <a:t>Inscription </a:t>
            </a:r>
            <a:r>
              <a:rPr lang="en-CA" dirty="0"/>
              <a:t>of all members present</a:t>
            </a:r>
          </a:p>
          <a:p>
            <a:r>
              <a:rPr lang="en-CA" dirty="0" smtClean="0"/>
              <a:t>Correspondences</a:t>
            </a:r>
            <a:endParaRPr lang="en-CA" dirty="0"/>
          </a:p>
          <a:p>
            <a:r>
              <a:rPr lang="en-US" dirty="0" smtClean="0">
                <a:solidFill>
                  <a:schemeClr val="bg1">
                    <a:lumMod val="65000"/>
                  </a:schemeClr>
                </a:solidFill>
              </a:rPr>
              <a:t>  </a:t>
            </a:r>
            <a:r>
              <a:rPr lang="en-US" dirty="0"/>
              <a:t>   - Notice of </a:t>
            </a:r>
            <a:r>
              <a:rPr lang="en-US" dirty="0" smtClean="0"/>
              <a:t>Amendments</a:t>
            </a:r>
            <a:endParaRPr lang="en-US" dirty="0"/>
          </a:p>
          <a:p>
            <a:r>
              <a:rPr lang="en-CA" dirty="0" smtClean="0"/>
              <a:t>Reports </a:t>
            </a:r>
            <a:r>
              <a:rPr lang="en-CA" dirty="0"/>
              <a:t>of Officers</a:t>
            </a:r>
          </a:p>
          <a:p>
            <a:r>
              <a:rPr lang="en-CA" dirty="0"/>
              <a:t>Reports of Committees</a:t>
            </a:r>
          </a:p>
          <a:p>
            <a:r>
              <a:rPr lang="en-CA" dirty="0"/>
              <a:t>Unfinished Business</a:t>
            </a:r>
          </a:p>
          <a:p>
            <a:r>
              <a:rPr lang="en-CA" dirty="0"/>
              <a:t>New Business</a:t>
            </a:r>
          </a:p>
          <a:p>
            <a:r>
              <a:rPr lang="en-CA" dirty="0"/>
              <a:t>Nomination of Executive Members</a:t>
            </a:r>
          </a:p>
          <a:p>
            <a:r>
              <a:rPr lang="en-CA" dirty="0"/>
              <a:t>Election of Executive Members</a:t>
            </a:r>
          </a:p>
          <a:p>
            <a:r>
              <a:rPr lang="en-CA" dirty="0"/>
              <a:t>Nomination of Directors</a:t>
            </a:r>
          </a:p>
          <a:p>
            <a:r>
              <a:rPr lang="en-CA" dirty="0"/>
              <a:t>Election of Directors</a:t>
            </a:r>
          </a:p>
          <a:p>
            <a:r>
              <a:rPr lang="en-CA" dirty="0"/>
              <a:t>Election of Auditors</a:t>
            </a:r>
          </a:p>
          <a:p>
            <a:r>
              <a:rPr lang="en-CA" dirty="0"/>
              <a:t>Adjournment</a:t>
            </a:r>
          </a:p>
        </p:txBody>
      </p:sp>
      <p:sp>
        <p:nvSpPr>
          <p:cNvPr id="2" name="Slide Number Placeholder 1"/>
          <p:cNvSpPr>
            <a:spLocks noGrp="1"/>
          </p:cNvSpPr>
          <p:nvPr>
            <p:ph type="sldNum" sz="quarter" idx="12"/>
          </p:nvPr>
        </p:nvSpPr>
        <p:spPr/>
        <p:txBody>
          <a:bodyPr/>
          <a:lstStyle/>
          <a:p>
            <a:fld id="{5239F1D8-D09D-4022-8833-F020A9F54C84}" type="slidenum">
              <a:rPr lang="en-CA" smtClean="0"/>
              <a:pPr/>
              <a:t>8</a:t>
            </a:fld>
            <a:endParaRPr lang="en-CA"/>
          </a:p>
        </p:txBody>
      </p:sp>
    </p:spTree>
    <p:extLst>
      <p:ext uri="{BB962C8B-B14F-4D97-AF65-F5344CB8AC3E}">
        <p14:creationId xmlns:p14="http://schemas.microsoft.com/office/powerpoint/2010/main" val="133123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361" name="rectole0000000000"/>
          <p:cNvGraphicFramePr>
            <a:graphicFrameLocks noChangeAspect="1"/>
          </p:cNvGraphicFramePr>
          <p:nvPr/>
        </p:nvGraphicFramePr>
        <p:xfrm>
          <a:off x="548680" y="0"/>
          <a:ext cx="5705475" cy="1838325"/>
        </p:xfrm>
        <a:graphic>
          <a:graphicData uri="http://schemas.openxmlformats.org/presentationml/2006/ole">
            <mc:AlternateContent xmlns:mc="http://schemas.openxmlformats.org/markup-compatibility/2006">
              <mc:Choice xmlns:v="urn:schemas-microsoft-com:vml" Requires="v">
                <p:oleObj spid="_x0000_s100461" name="Picture" r:id="rId3" imgW="0" imgH="0" progId="StaticMetafile">
                  <p:embed/>
                </p:oleObj>
              </mc:Choice>
              <mc:Fallback>
                <p:oleObj name="Picture" r:id="rId3" imgW="0" imgH="0"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0"/>
                        <a:ext cx="57054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08720" y="2462857"/>
            <a:ext cx="5112568" cy="5724644"/>
          </a:xfrm>
          <a:prstGeom prst="rect">
            <a:avLst/>
          </a:prstGeom>
          <a:noFill/>
        </p:spPr>
        <p:txBody>
          <a:bodyPr wrap="square" rtlCol="0">
            <a:spAutoFit/>
          </a:bodyPr>
          <a:lstStyle/>
          <a:p>
            <a:pPr algn="ctr"/>
            <a:r>
              <a:rPr lang="en-CA" sz="2400" b="1" u="sng" dirty="0" smtClean="0"/>
              <a:t>AGENDA</a:t>
            </a:r>
            <a:endParaRPr lang="en-CA" sz="2400" b="1" u="sng" dirty="0"/>
          </a:p>
          <a:p>
            <a:pPr lvl="0"/>
            <a:endParaRPr lang="en-CA" dirty="0"/>
          </a:p>
          <a:p>
            <a:r>
              <a:rPr lang="en-CA" dirty="0">
                <a:solidFill>
                  <a:schemeClr val="bg1">
                    <a:lumMod val="65000"/>
                  </a:schemeClr>
                </a:solidFill>
              </a:rPr>
              <a:t>Call to Order </a:t>
            </a:r>
          </a:p>
          <a:p>
            <a:r>
              <a:rPr lang="en-CA" dirty="0">
                <a:solidFill>
                  <a:schemeClr val="bg1">
                    <a:lumMod val="65000"/>
                  </a:schemeClr>
                </a:solidFill>
              </a:rPr>
              <a:t>Reading of Notice of Meeting</a:t>
            </a:r>
          </a:p>
          <a:p>
            <a:pPr lvl="0"/>
            <a:r>
              <a:rPr lang="en-CA" dirty="0">
                <a:solidFill>
                  <a:schemeClr val="bg1">
                    <a:lumMod val="65000"/>
                  </a:schemeClr>
                </a:solidFill>
              </a:rPr>
              <a:t>Approval of the Meeting Agenda</a:t>
            </a:r>
          </a:p>
          <a:p>
            <a:r>
              <a:rPr lang="en-CA" b="1" dirty="0">
                <a:solidFill>
                  <a:schemeClr val="tx1">
                    <a:lumMod val="95000"/>
                    <a:lumOff val="5000"/>
                  </a:schemeClr>
                </a:solidFill>
              </a:rPr>
              <a:t>Approval of Meeting Minutes from August 4</a:t>
            </a:r>
            <a:r>
              <a:rPr lang="en-CA" b="1" baseline="30000" dirty="0">
                <a:solidFill>
                  <a:schemeClr val="tx1">
                    <a:lumMod val="95000"/>
                    <a:lumOff val="5000"/>
                  </a:schemeClr>
                </a:solidFill>
              </a:rPr>
              <a:t>th</a:t>
            </a:r>
            <a:r>
              <a:rPr lang="en-CA" b="1" dirty="0">
                <a:solidFill>
                  <a:schemeClr val="tx1">
                    <a:lumMod val="95000"/>
                    <a:lumOff val="5000"/>
                  </a:schemeClr>
                </a:solidFill>
              </a:rPr>
              <a:t>, 2020</a:t>
            </a:r>
          </a:p>
          <a:p>
            <a:r>
              <a:rPr lang="en-CA" dirty="0">
                <a:solidFill>
                  <a:schemeClr val="bg1">
                    <a:lumMod val="65000"/>
                  </a:schemeClr>
                </a:solidFill>
              </a:rPr>
              <a:t>Business Arising from Minutes of August 4</a:t>
            </a:r>
            <a:r>
              <a:rPr lang="en-CA" baseline="30000" dirty="0">
                <a:solidFill>
                  <a:schemeClr val="bg1">
                    <a:lumMod val="65000"/>
                  </a:schemeClr>
                </a:solidFill>
              </a:rPr>
              <a:t>th</a:t>
            </a:r>
            <a:r>
              <a:rPr lang="en-CA" dirty="0">
                <a:solidFill>
                  <a:schemeClr val="bg1">
                    <a:lumMod val="65000"/>
                  </a:schemeClr>
                </a:solidFill>
              </a:rPr>
              <a:t> , 2020</a:t>
            </a:r>
          </a:p>
          <a:p>
            <a:pPr lvl="0"/>
            <a:r>
              <a:rPr lang="en-CA" dirty="0" smtClean="0">
                <a:solidFill>
                  <a:schemeClr val="bg1">
                    <a:lumMod val="65000"/>
                  </a:schemeClr>
                </a:solidFill>
              </a:rPr>
              <a:t>Inscription </a:t>
            </a:r>
            <a:r>
              <a:rPr lang="en-CA" dirty="0">
                <a:solidFill>
                  <a:schemeClr val="bg1">
                    <a:lumMod val="65000"/>
                  </a:schemeClr>
                </a:solidFill>
              </a:rPr>
              <a:t>of all members present</a:t>
            </a:r>
          </a:p>
          <a:p>
            <a:pPr lvl="0"/>
            <a:r>
              <a:rPr lang="en-CA" dirty="0">
                <a:solidFill>
                  <a:schemeClr val="bg1">
                    <a:lumMod val="65000"/>
                  </a:schemeClr>
                </a:solidFill>
              </a:rPr>
              <a:t>Correspondence</a:t>
            </a:r>
          </a:p>
          <a:p>
            <a:r>
              <a:rPr lang="en-US" dirty="0">
                <a:solidFill>
                  <a:schemeClr val="bg1">
                    <a:lumMod val="65000"/>
                  </a:schemeClr>
                </a:solidFill>
              </a:rPr>
              <a:t> </a:t>
            </a:r>
            <a:r>
              <a:rPr lang="en-US" dirty="0" smtClean="0">
                <a:solidFill>
                  <a:schemeClr val="bg1">
                    <a:lumMod val="65000"/>
                  </a:schemeClr>
                </a:solidFill>
              </a:rPr>
              <a:t>    - </a:t>
            </a:r>
            <a:r>
              <a:rPr lang="en-US" dirty="0">
                <a:solidFill>
                  <a:schemeClr val="bg1">
                    <a:lumMod val="65000"/>
                  </a:schemeClr>
                </a:solidFill>
              </a:rPr>
              <a:t>Notice of </a:t>
            </a:r>
            <a:r>
              <a:rPr lang="en-US" dirty="0" smtClean="0">
                <a:solidFill>
                  <a:schemeClr val="bg1">
                    <a:lumMod val="65000"/>
                  </a:schemeClr>
                </a:solidFill>
              </a:rPr>
              <a:t>Amendments</a:t>
            </a:r>
          </a:p>
          <a:p>
            <a:r>
              <a:rPr lang="en-CA" dirty="0" smtClean="0">
                <a:solidFill>
                  <a:schemeClr val="bg1">
                    <a:lumMod val="65000"/>
                  </a:schemeClr>
                </a:solidFill>
              </a:rPr>
              <a:t>Reports </a:t>
            </a:r>
            <a:r>
              <a:rPr lang="en-CA" dirty="0">
                <a:solidFill>
                  <a:schemeClr val="bg1">
                    <a:lumMod val="65000"/>
                  </a:schemeClr>
                </a:solidFill>
              </a:rPr>
              <a:t>of Officers</a:t>
            </a:r>
          </a:p>
          <a:p>
            <a:pPr lvl="0"/>
            <a:r>
              <a:rPr lang="en-CA" dirty="0">
                <a:solidFill>
                  <a:schemeClr val="bg1">
                    <a:lumMod val="65000"/>
                  </a:schemeClr>
                </a:solidFill>
              </a:rPr>
              <a:t>Reports of Committees</a:t>
            </a:r>
          </a:p>
          <a:p>
            <a:pPr lvl="0"/>
            <a:r>
              <a:rPr lang="en-CA" dirty="0">
                <a:solidFill>
                  <a:schemeClr val="bg1">
                    <a:lumMod val="65000"/>
                  </a:schemeClr>
                </a:solidFill>
              </a:rPr>
              <a:t>Unfinished Business</a:t>
            </a:r>
          </a:p>
          <a:p>
            <a:pPr lvl="0"/>
            <a:r>
              <a:rPr lang="en-CA" dirty="0">
                <a:solidFill>
                  <a:schemeClr val="bg1">
                    <a:lumMod val="65000"/>
                  </a:schemeClr>
                </a:solidFill>
              </a:rPr>
              <a:t>New Business</a:t>
            </a:r>
          </a:p>
          <a:p>
            <a:pPr lvl="0"/>
            <a:r>
              <a:rPr lang="en-CA" dirty="0">
                <a:solidFill>
                  <a:schemeClr val="bg1">
                    <a:lumMod val="65000"/>
                  </a:schemeClr>
                </a:solidFill>
              </a:rPr>
              <a:t>Nomination of Executive Members</a:t>
            </a:r>
          </a:p>
          <a:p>
            <a:pPr lvl="0"/>
            <a:r>
              <a:rPr lang="en-CA" dirty="0">
                <a:solidFill>
                  <a:schemeClr val="bg1">
                    <a:lumMod val="65000"/>
                  </a:schemeClr>
                </a:solidFill>
              </a:rPr>
              <a:t>Election of Executive Members</a:t>
            </a:r>
          </a:p>
          <a:p>
            <a:pPr lvl="0"/>
            <a:r>
              <a:rPr lang="en-CA" dirty="0">
                <a:solidFill>
                  <a:schemeClr val="bg1">
                    <a:lumMod val="65000"/>
                  </a:schemeClr>
                </a:solidFill>
              </a:rPr>
              <a:t>Nomination of Directors</a:t>
            </a:r>
          </a:p>
          <a:p>
            <a:pPr lvl="0"/>
            <a:r>
              <a:rPr lang="en-CA" dirty="0">
                <a:solidFill>
                  <a:schemeClr val="bg1">
                    <a:lumMod val="65000"/>
                  </a:schemeClr>
                </a:solidFill>
              </a:rPr>
              <a:t>Election of Directors</a:t>
            </a:r>
          </a:p>
          <a:p>
            <a:pPr lvl="0"/>
            <a:r>
              <a:rPr lang="en-CA" dirty="0">
                <a:solidFill>
                  <a:schemeClr val="bg1">
                    <a:lumMod val="65000"/>
                  </a:schemeClr>
                </a:solidFill>
              </a:rPr>
              <a:t>Election of Auditors</a:t>
            </a:r>
          </a:p>
          <a:p>
            <a:pPr lvl="0"/>
            <a:r>
              <a:rPr lang="en-CA" dirty="0" smtClean="0">
                <a:solidFill>
                  <a:schemeClr val="bg1">
                    <a:lumMod val="65000"/>
                  </a:schemeClr>
                </a:solidFill>
              </a:rPr>
              <a:t>Adjournment</a:t>
            </a:r>
            <a:endParaRPr lang="en-CA" dirty="0">
              <a:solidFill>
                <a:schemeClr val="bg1">
                  <a:lumMod val="65000"/>
                </a:schemeClr>
              </a:solidFill>
            </a:endParaRPr>
          </a:p>
        </p:txBody>
      </p:sp>
      <p:sp>
        <p:nvSpPr>
          <p:cNvPr id="2" name="Slide Number Placeholder 1"/>
          <p:cNvSpPr>
            <a:spLocks noGrp="1"/>
          </p:cNvSpPr>
          <p:nvPr>
            <p:ph type="sldNum" sz="quarter" idx="12"/>
          </p:nvPr>
        </p:nvSpPr>
        <p:spPr/>
        <p:txBody>
          <a:bodyPr/>
          <a:lstStyle/>
          <a:p>
            <a:fld id="{5239F1D8-D09D-4022-8833-F020A9F54C84}" type="slidenum">
              <a:rPr lang="en-CA" smtClean="0"/>
              <a:pPr/>
              <a:t>9</a:t>
            </a:fld>
            <a:endParaRPr lang="en-CA"/>
          </a:p>
        </p:txBody>
      </p:sp>
    </p:spTree>
    <p:extLst>
      <p:ext uri="{BB962C8B-B14F-4D97-AF65-F5344CB8AC3E}">
        <p14:creationId xmlns:p14="http://schemas.microsoft.com/office/powerpoint/2010/main" val="3575428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17681</TotalTime>
  <Words>6712</Words>
  <Application>Microsoft Office PowerPoint</Application>
  <PresentationFormat>On-screen Show (4:3)</PresentationFormat>
  <Paragraphs>1012</Paragraphs>
  <Slides>78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4" baseType="lpstr">
      <vt:lpstr>Arial</vt:lpstr>
      <vt:lpstr>Calibri</vt:lpstr>
      <vt:lpstr>Roboto</vt:lpstr>
      <vt:lpstr>Office Theme</vt:lpstr>
      <vt:lpstr>Picture</vt:lpstr>
      <vt:lpstr>Document</vt:lpstr>
      <vt:lpstr>Annual General Membership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General Membership Meeting</dc:title>
  <dc:creator>brian</dc:creator>
  <cp:lastModifiedBy>Dan Boudreau</cp:lastModifiedBy>
  <cp:revision>384</cp:revision>
  <cp:lastPrinted>2021-04-30T23:22:26Z</cp:lastPrinted>
  <dcterms:created xsi:type="dcterms:W3CDTF">2015-05-11T18:51:15Z</dcterms:created>
  <dcterms:modified xsi:type="dcterms:W3CDTF">2021-05-01T20:06:56Z</dcterms:modified>
</cp:coreProperties>
</file>